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4"/>
  </p:notesMasterIdLst>
  <p:handoutMasterIdLst>
    <p:handoutMasterId r:id="rId35"/>
  </p:handoutMasterIdLst>
  <p:sldIdLst>
    <p:sldId id="256" r:id="rId2"/>
    <p:sldId id="276" r:id="rId3"/>
    <p:sldId id="277" r:id="rId4"/>
    <p:sldId id="278" r:id="rId5"/>
    <p:sldId id="305" r:id="rId6"/>
    <p:sldId id="291" r:id="rId7"/>
    <p:sldId id="257" r:id="rId8"/>
    <p:sldId id="321" r:id="rId9"/>
    <p:sldId id="329" r:id="rId10"/>
    <p:sldId id="330" r:id="rId11"/>
    <p:sldId id="309" r:id="rId12"/>
    <p:sldId id="322" r:id="rId13"/>
    <p:sldId id="259" r:id="rId14"/>
    <p:sldId id="312" r:id="rId15"/>
    <p:sldId id="323" r:id="rId16"/>
    <p:sldId id="260" r:id="rId17"/>
    <p:sldId id="262" r:id="rId18"/>
    <p:sldId id="311" r:id="rId19"/>
    <p:sldId id="326" r:id="rId20"/>
    <p:sldId id="315" r:id="rId21"/>
    <p:sldId id="310" r:id="rId22"/>
    <p:sldId id="271" r:id="rId23"/>
    <p:sldId id="296" r:id="rId24"/>
    <p:sldId id="331" r:id="rId25"/>
    <p:sldId id="332" r:id="rId26"/>
    <p:sldId id="327" r:id="rId27"/>
    <p:sldId id="328" r:id="rId28"/>
    <p:sldId id="335" r:id="rId29"/>
    <p:sldId id="336" r:id="rId30"/>
    <p:sldId id="337" r:id="rId31"/>
    <p:sldId id="333" r:id="rId32"/>
    <p:sldId id="334" r:id="rId33"/>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045B402-31E4-4441-AEF4-1FCFC95A1A29}">
          <p14:sldIdLst>
            <p14:sldId id="256"/>
            <p14:sldId id="276"/>
            <p14:sldId id="277"/>
            <p14:sldId id="278"/>
            <p14:sldId id="305"/>
            <p14:sldId id="291"/>
            <p14:sldId id="257"/>
            <p14:sldId id="321"/>
            <p14:sldId id="329"/>
            <p14:sldId id="330"/>
            <p14:sldId id="309"/>
            <p14:sldId id="322"/>
            <p14:sldId id="259"/>
          </p14:sldIdLst>
        </p14:section>
        <p14:section name="Untitled Section" id="{D63FB536-61B4-4786-9D7C-C696FA33CBB0}">
          <p14:sldIdLst>
            <p14:sldId id="312"/>
            <p14:sldId id="323"/>
            <p14:sldId id="260"/>
            <p14:sldId id="262"/>
            <p14:sldId id="311"/>
            <p14:sldId id="326"/>
            <p14:sldId id="315"/>
            <p14:sldId id="310"/>
            <p14:sldId id="271"/>
            <p14:sldId id="296"/>
            <p14:sldId id="331"/>
            <p14:sldId id="332"/>
            <p14:sldId id="327"/>
            <p14:sldId id="328"/>
            <p14:sldId id="335"/>
            <p14:sldId id="336"/>
            <p14:sldId id="337"/>
            <p14:sldId id="333"/>
            <p14:sldId id="33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26" autoAdjust="0"/>
    <p:restoredTop sz="87612" autoAdjust="0"/>
  </p:normalViewPr>
  <p:slideViewPr>
    <p:cSldViewPr>
      <p:cViewPr varScale="1">
        <p:scale>
          <a:sx n="64" d="100"/>
          <a:sy n="64" d="100"/>
        </p:scale>
        <p:origin x="-1692" y="-102"/>
      </p:cViewPr>
      <p:guideLst>
        <p:guide orient="horz" pos="2160"/>
        <p:guide pos="2880"/>
      </p:guideLst>
    </p:cSldViewPr>
  </p:slideViewPr>
  <p:outlineViewPr>
    <p:cViewPr>
      <p:scale>
        <a:sx n="33" d="100"/>
        <a:sy n="33" d="100"/>
      </p:scale>
      <p:origin x="0" y="-1236"/>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42900"/>
          </a:xfrm>
          <a:prstGeom prst="rect">
            <a:avLst/>
          </a:prstGeom>
        </p:spPr>
        <p:txBody>
          <a:bodyPr vert="horz" lIns="91440" tIns="45720" rIns="91440" bIns="45720" rtlCol="0"/>
          <a:lstStyle>
            <a:lvl1pPr algn="r">
              <a:defRPr sz="1200"/>
            </a:lvl1pPr>
          </a:lstStyle>
          <a:p>
            <a:fld id="{4C1D3E2A-3F18-4269-9762-0CE5DFA43E9C}" type="datetimeFigureOut">
              <a:rPr lang="en-US" smtClean="0"/>
              <a:t>12/8/2018</a:t>
            </a:fld>
            <a:endParaRPr lang="en-US"/>
          </a:p>
        </p:txBody>
      </p:sp>
      <p:sp>
        <p:nvSpPr>
          <p:cNvPr id="4" name="Footer Placeholder 3"/>
          <p:cNvSpPr>
            <a:spLocks noGrp="1"/>
          </p:cNvSpPr>
          <p:nvPr>
            <p:ph type="ftr" sz="quarter" idx="2"/>
          </p:nvPr>
        </p:nvSpPr>
        <p:spPr>
          <a:xfrm>
            <a:off x="0" y="6513910"/>
            <a:ext cx="402844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fld id="{4E405676-25AC-403B-B950-C89F68124CF2}" type="slidenum">
              <a:rPr lang="en-US" smtClean="0"/>
              <a:t>‹#›</a:t>
            </a:fld>
            <a:endParaRPr lang="en-US"/>
          </a:p>
        </p:txBody>
      </p:sp>
    </p:spTree>
    <p:extLst>
      <p:ext uri="{BB962C8B-B14F-4D97-AF65-F5344CB8AC3E}">
        <p14:creationId xmlns:p14="http://schemas.microsoft.com/office/powerpoint/2010/main" val="3808545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443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809" y="1"/>
            <a:ext cx="4028440" cy="344305"/>
          </a:xfrm>
          <a:prstGeom prst="rect">
            <a:avLst/>
          </a:prstGeom>
        </p:spPr>
        <p:txBody>
          <a:bodyPr vert="horz" lIns="91440" tIns="45720" rIns="91440" bIns="45720" rtlCol="0"/>
          <a:lstStyle>
            <a:lvl1pPr algn="r">
              <a:defRPr sz="1200"/>
            </a:lvl1pPr>
          </a:lstStyle>
          <a:p>
            <a:fld id="{0D8C85B4-1CC6-4F53-ACDA-94B2F53CD6A7}" type="datetimeFigureOut">
              <a:rPr lang="en-US" smtClean="0"/>
              <a:t>12/8/2018</a:t>
            </a:fld>
            <a:endParaRPr lang="en-US"/>
          </a:p>
        </p:txBody>
      </p:sp>
      <p:sp>
        <p:nvSpPr>
          <p:cNvPr id="4" name="Slide Image Placeholder 3"/>
          <p:cNvSpPr>
            <a:spLocks noGrp="1" noRot="1" noChangeAspect="1"/>
          </p:cNvSpPr>
          <p:nvPr>
            <p:ph type="sldImg" idx="2"/>
          </p:nvPr>
        </p:nvSpPr>
        <p:spPr>
          <a:xfrm>
            <a:off x="31051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00179"/>
            <a:ext cx="7437120" cy="270057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695"/>
            <a:ext cx="4028440" cy="34430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513695"/>
            <a:ext cx="4028440" cy="344305"/>
          </a:xfrm>
          <a:prstGeom prst="rect">
            <a:avLst/>
          </a:prstGeom>
        </p:spPr>
        <p:txBody>
          <a:bodyPr vert="horz" lIns="91440" tIns="45720" rIns="91440" bIns="45720" rtlCol="0" anchor="b"/>
          <a:lstStyle>
            <a:lvl1pPr algn="r">
              <a:defRPr sz="1200"/>
            </a:lvl1pPr>
          </a:lstStyle>
          <a:p>
            <a:fld id="{1FB4DE5C-F0B8-4838-B3E3-4D868A81D621}" type="slidenum">
              <a:rPr lang="en-US" smtClean="0"/>
              <a:t>‹#›</a:t>
            </a:fld>
            <a:endParaRPr lang="en-US"/>
          </a:p>
        </p:txBody>
      </p:sp>
    </p:spTree>
    <p:extLst>
      <p:ext uri="{BB962C8B-B14F-4D97-AF65-F5344CB8AC3E}">
        <p14:creationId xmlns:p14="http://schemas.microsoft.com/office/powerpoint/2010/main" val="2516692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a:t>
            </a:fld>
            <a:endParaRPr lang="en-US"/>
          </a:p>
        </p:txBody>
      </p:sp>
    </p:spTree>
    <p:extLst>
      <p:ext uri="{BB962C8B-B14F-4D97-AF65-F5344CB8AC3E}">
        <p14:creationId xmlns:p14="http://schemas.microsoft.com/office/powerpoint/2010/main" val="102882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2</a:t>
            </a:fld>
            <a:endParaRPr lang="en-US"/>
          </a:p>
        </p:txBody>
      </p:sp>
    </p:spTree>
    <p:extLst>
      <p:ext uri="{BB962C8B-B14F-4D97-AF65-F5344CB8AC3E}">
        <p14:creationId xmlns:p14="http://schemas.microsoft.com/office/powerpoint/2010/main" val="4005076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4</a:t>
            </a:fld>
            <a:endParaRPr lang="en-US"/>
          </a:p>
        </p:txBody>
      </p:sp>
    </p:spTree>
    <p:extLst>
      <p:ext uri="{BB962C8B-B14F-4D97-AF65-F5344CB8AC3E}">
        <p14:creationId xmlns:p14="http://schemas.microsoft.com/office/powerpoint/2010/main" val="117122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7</a:t>
            </a:fld>
            <a:endParaRPr lang="en-US"/>
          </a:p>
        </p:txBody>
      </p:sp>
    </p:spTree>
    <p:extLst>
      <p:ext uri="{BB962C8B-B14F-4D97-AF65-F5344CB8AC3E}">
        <p14:creationId xmlns:p14="http://schemas.microsoft.com/office/powerpoint/2010/main" val="2072331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8</a:t>
            </a:fld>
            <a:endParaRPr lang="en-US"/>
          </a:p>
        </p:txBody>
      </p:sp>
    </p:spTree>
    <p:extLst>
      <p:ext uri="{BB962C8B-B14F-4D97-AF65-F5344CB8AC3E}">
        <p14:creationId xmlns:p14="http://schemas.microsoft.com/office/powerpoint/2010/main" val="2450882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11</a:t>
            </a:fld>
            <a:endParaRPr lang="en-US"/>
          </a:p>
        </p:txBody>
      </p:sp>
    </p:spTree>
    <p:extLst>
      <p:ext uri="{BB962C8B-B14F-4D97-AF65-F5344CB8AC3E}">
        <p14:creationId xmlns:p14="http://schemas.microsoft.com/office/powerpoint/2010/main" val="3409162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13</a:t>
            </a:fld>
            <a:endParaRPr lang="en-US"/>
          </a:p>
        </p:txBody>
      </p:sp>
    </p:spTree>
    <p:extLst>
      <p:ext uri="{BB962C8B-B14F-4D97-AF65-F5344CB8AC3E}">
        <p14:creationId xmlns:p14="http://schemas.microsoft.com/office/powerpoint/2010/main" val="1025772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There were no nominally significant differences between the two groups in baseline characteristics with the exception of weight (P = 0.01) and the use of aspirin, a P2Y</a:t>
            </a:r>
            <a:r>
              <a:rPr lang="en-GB" sz="1200" kern="1200" baseline="-25000" dirty="0" smtClean="0">
                <a:solidFill>
                  <a:schemeClr val="tx1"/>
                </a:solidFill>
                <a:effectLst/>
                <a:latin typeface="+mn-lt"/>
                <a:ea typeface="+mn-ea"/>
                <a:cs typeface="+mn-cs"/>
              </a:rPr>
              <a:t>12</a:t>
            </a:r>
            <a:r>
              <a:rPr lang="en-GB" sz="1200" kern="1200" dirty="0" smtClean="0">
                <a:solidFill>
                  <a:schemeClr val="tx1"/>
                </a:solidFill>
                <a:effectLst/>
                <a:latin typeface="+mn-lt"/>
                <a:ea typeface="+mn-ea"/>
                <a:cs typeface="+mn-cs"/>
              </a:rPr>
              <a:t> inhibitor, or both (P = 0.03). To convert the values for cholesterol  to </a:t>
            </a:r>
            <a:r>
              <a:rPr lang="en-GB" sz="1200" kern="1200" dirty="0" err="1" smtClean="0">
                <a:solidFill>
                  <a:schemeClr val="tx1"/>
                </a:solidFill>
                <a:effectLst/>
                <a:latin typeface="+mn-lt"/>
                <a:ea typeface="+mn-ea"/>
                <a:cs typeface="+mn-cs"/>
              </a:rPr>
              <a:t>millimoles</a:t>
            </a:r>
            <a:r>
              <a:rPr lang="en-GB" sz="1200" kern="1200" dirty="0" smtClean="0">
                <a:solidFill>
                  <a:schemeClr val="tx1"/>
                </a:solidFill>
                <a:effectLst/>
                <a:latin typeface="+mn-lt"/>
                <a:ea typeface="+mn-ea"/>
                <a:cs typeface="+mn-cs"/>
              </a:rPr>
              <a:t> per </a:t>
            </a:r>
            <a:r>
              <a:rPr lang="en-GB" sz="1200" kern="1200" dirty="0" err="1" smtClean="0">
                <a:solidFill>
                  <a:schemeClr val="tx1"/>
                </a:solidFill>
                <a:effectLst/>
                <a:latin typeface="+mn-lt"/>
                <a:ea typeface="+mn-ea"/>
                <a:cs typeface="+mn-cs"/>
              </a:rPr>
              <a:t>liter</a:t>
            </a:r>
            <a:r>
              <a:rPr lang="en-GB" sz="1200" kern="1200" dirty="0" smtClean="0">
                <a:solidFill>
                  <a:schemeClr val="tx1"/>
                </a:solidFill>
                <a:effectLst/>
                <a:latin typeface="+mn-lt"/>
                <a:ea typeface="+mn-ea"/>
                <a:cs typeface="+mn-cs"/>
              </a:rPr>
              <a:t>, multiply by 0.02586.</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14</a:t>
            </a:fld>
            <a:endParaRPr lang="en-US"/>
          </a:p>
        </p:txBody>
      </p:sp>
    </p:spTree>
    <p:extLst>
      <p:ext uri="{BB962C8B-B14F-4D97-AF65-F5344CB8AC3E}">
        <p14:creationId xmlns:p14="http://schemas.microsoft.com/office/powerpoint/2010/main" val="1853972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15</a:t>
            </a:fld>
            <a:endParaRPr lang="en-US"/>
          </a:p>
        </p:txBody>
      </p:sp>
    </p:spTree>
    <p:extLst>
      <p:ext uri="{BB962C8B-B14F-4D97-AF65-F5344CB8AC3E}">
        <p14:creationId xmlns:p14="http://schemas.microsoft.com/office/powerpoint/2010/main" val="2861592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16</a:t>
            </a:fld>
            <a:endParaRPr lang="en-US"/>
          </a:p>
        </p:txBody>
      </p:sp>
    </p:spTree>
    <p:extLst>
      <p:ext uri="{BB962C8B-B14F-4D97-AF65-F5344CB8AC3E}">
        <p14:creationId xmlns:p14="http://schemas.microsoft.com/office/powerpoint/2010/main" val="2350280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figure shows </a:t>
            </a:r>
            <a:r>
              <a:rPr lang="en-GB" sz="1200" kern="1200" dirty="0" smtClean="0">
                <a:solidFill>
                  <a:schemeClr val="tx1"/>
                </a:solidFill>
                <a:effectLst/>
                <a:latin typeface="+mn-lt"/>
                <a:ea typeface="+mn-ea"/>
                <a:cs typeface="+mn-cs"/>
              </a:rPr>
              <a:t>the median values in the two study groups; I bars indicate 95% confidence intervals. Below the graph, the absolute and percentage reductions in LDL cholesterol level in the evolocumab group are compared with those in the placebo group and are presented as least-squares means or means. </a:t>
            </a:r>
          </a:p>
          <a:p>
            <a:r>
              <a:rPr lang="en-GB" sz="1200" kern="1200" dirty="0" smtClean="0">
                <a:solidFill>
                  <a:schemeClr val="tx1"/>
                </a:solidFill>
                <a:effectLst/>
                <a:latin typeface="+mn-lt"/>
                <a:ea typeface="+mn-ea"/>
                <a:cs typeface="+mn-cs"/>
              </a:rPr>
              <a:t>To convert the values for cholesterol to </a:t>
            </a:r>
            <a:r>
              <a:rPr lang="en-GB" sz="1200" kern="1200" dirty="0" err="1" smtClean="0">
                <a:solidFill>
                  <a:schemeClr val="tx1"/>
                </a:solidFill>
                <a:effectLst/>
                <a:latin typeface="+mn-lt"/>
                <a:ea typeface="+mn-ea"/>
                <a:cs typeface="+mn-cs"/>
              </a:rPr>
              <a:t>millimoles</a:t>
            </a:r>
            <a:r>
              <a:rPr lang="en-GB" sz="1200" kern="1200" dirty="0" smtClean="0">
                <a:solidFill>
                  <a:schemeClr val="tx1"/>
                </a:solidFill>
                <a:effectLst/>
                <a:latin typeface="+mn-lt"/>
                <a:ea typeface="+mn-ea"/>
                <a:cs typeface="+mn-cs"/>
              </a:rPr>
              <a:t> per </a:t>
            </a:r>
            <a:r>
              <a:rPr lang="en-GB" sz="1200" kern="1200" dirty="0" err="1" smtClean="0">
                <a:solidFill>
                  <a:schemeClr val="tx1"/>
                </a:solidFill>
                <a:effectLst/>
                <a:latin typeface="+mn-lt"/>
                <a:ea typeface="+mn-ea"/>
                <a:cs typeface="+mn-cs"/>
              </a:rPr>
              <a:t>liter</a:t>
            </a:r>
            <a:r>
              <a:rPr lang="en-GB" sz="1200" kern="1200" dirty="0" smtClean="0">
                <a:solidFill>
                  <a:schemeClr val="tx1"/>
                </a:solidFill>
                <a:effectLst/>
                <a:latin typeface="+mn-lt"/>
                <a:ea typeface="+mn-ea"/>
                <a:cs typeface="+mn-cs"/>
              </a:rPr>
              <a:t>, multiply by 0.02586</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17</a:t>
            </a:fld>
            <a:endParaRPr lang="en-US"/>
          </a:p>
        </p:txBody>
      </p:sp>
    </p:spTree>
    <p:extLst>
      <p:ext uri="{BB962C8B-B14F-4D97-AF65-F5344CB8AC3E}">
        <p14:creationId xmlns:p14="http://schemas.microsoft.com/office/powerpoint/2010/main" val="1771624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Key secondary end point: cardiovascular death, myocardial infarction, or stroke816 (5.9%) </a:t>
            </a:r>
            <a:r>
              <a:rPr lang="en-US" sz="1200" kern="1200" dirty="0" err="1" smtClean="0">
                <a:solidFill>
                  <a:schemeClr val="tx1"/>
                </a:solidFill>
                <a:effectLst/>
                <a:latin typeface="+mn-lt"/>
                <a:ea typeface="+mn-ea"/>
                <a:cs typeface="+mn-cs"/>
              </a:rPr>
              <a:t>vs</a:t>
            </a:r>
            <a:r>
              <a:rPr lang="en-US" sz="1200" kern="1200" dirty="0" smtClean="0">
                <a:solidFill>
                  <a:schemeClr val="tx1"/>
                </a:solidFill>
                <a:effectLst/>
                <a:latin typeface="+mn-lt"/>
                <a:ea typeface="+mn-ea"/>
                <a:cs typeface="+mn-cs"/>
              </a:rPr>
              <a:t> 1013 (7.4%) [HR 0.80, 95% CI 0.73-0.88, P&lt;0.001].</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Primary end point: cardiovascular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death,myocardial</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infarction, stroke, hospitalization for unstable angina, or coronary revascularization.1,344 (9.8%) </a:t>
            </a:r>
            <a:r>
              <a:rPr lang="en-US"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1563 (11.3%) [HR 0.85, 95% CI 0.79-0.92, P&lt;0.001</a:t>
            </a:r>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18</a:t>
            </a:fld>
            <a:endParaRPr lang="en-US"/>
          </a:p>
        </p:txBody>
      </p:sp>
    </p:spTree>
    <p:extLst>
      <p:ext uri="{BB962C8B-B14F-4D97-AF65-F5344CB8AC3E}">
        <p14:creationId xmlns:p14="http://schemas.microsoft.com/office/powerpoint/2010/main" val="1608372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Given the hierarchical nature of the statistical testing, the P values for the primary and key secondary end points should be considered significant, whereas all other P values should be considered exploratory.</a:t>
            </a:r>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19</a:t>
            </a:fld>
            <a:endParaRPr lang="en-US"/>
          </a:p>
        </p:txBody>
      </p:sp>
    </p:spTree>
    <p:extLst>
      <p:ext uri="{BB962C8B-B14F-4D97-AF65-F5344CB8AC3E}">
        <p14:creationId xmlns:p14="http://schemas.microsoft.com/office/powerpoint/2010/main" val="2232301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B4DE5C-F0B8-4838-B3E3-4D868A81D621}" type="slidenum">
              <a:rPr lang="en-US" smtClean="0"/>
              <a:t>20</a:t>
            </a:fld>
            <a:endParaRPr lang="en-US"/>
          </a:p>
        </p:txBody>
      </p:sp>
    </p:spTree>
    <p:extLst>
      <p:ext uri="{BB962C8B-B14F-4D97-AF65-F5344CB8AC3E}">
        <p14:creationId xmlns:p14="http://schemas.microsoft.com/office/powerpoint/2010/main" val="1657572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B4DE5C-F0B8-4838-B3E3-4D868A81D621}" type="slidenum">
              <a:rPr lang="en-US" smtClean="0"/>
              <a:t>30</a:t>
            </a:fld>
            <a:endParaRPr lang="en-US"/>
          </a:p>
        </p:txBody>
      </p:sp>
    </p:spTree>
    <p:extLst>
      <p:ext uri="{BB962C8B-B14F-4D97-AF65-F5344CB8AC3E}">
        <p14:creationId xmlns:p14="http://schemas.microsoft.com/office/powerpoint/2010/main" val="636280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pPr/>
              <a:t>12/8/2018</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pPr/>
              <a:t>12/8/2018</a:t>
            </a:fld>
            <a:endParaRPr lang="en-US"/>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pPr/>
              <a:t>12/8/2018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pPr/>
              <a:t>12/8/2018</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72000"/>
            <a:ext cx="6858000" cy="1200329"/>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400" dirty="0" smtClean="0">
                <a:solidFill>
                  <a:schemeClr val="tx1">
                    <a:lumMod val="95000"/>
                    <a:lumOff val="5000"/>
                  </a:schemeClr>
                </a:solidFill>
                <a:latin typeface="Calibri" pitchFamily="34" charset="0"/>
              </a:rPr>
              <a:t>Author</a:t>
            </a:r>
            <a:r>
              <a:rPr lang="en-US" sz="2400" dirty="0" smtClean="0">
                <a:solidFill>
                  <a:schemeClr val="tx2">
                    <a:lumMod val="50000"/>
                  </a:schemeClr>
                </a:solidFill>
                <a:latin typeface="Calibri" pitchFamily="34" charset="0"/>
              </a:rPr>
              <a:t>: </a:t>
            </a:r>
            <a:r>
              <a:rPr lang="en-GB" sz="2400" dirty="0"/>
              <a:t>S. </a:t>
            </a:r>
            <a:r>
              <a:rPr lang="en-GB" sz="2400" dirty="0" smtClean="0"/>
              <a:t>Sabatine</a:t>
            </a:r>
            <a:r>
              <a:rPr lang="en-GB" sz="2400" dirty="0"/>
              <a:t>, P. Giugliano, C. </a:t>
            </a:r>
            <a:r>
              <a:rPr lang="en-GB" sz="2400" dirty="0" smtClean="0"/>
              <a:t>Keech et al</a:t>
            </a:r>
            <a:endParaRPr lang="en-US" sz="2400" dirty="0" smtClean="0">
              <a:solidFill>
                <a:schemeClr val="tx2">
                  <a:lumMod val="50000"/>
                </a:schemeClr>
              </a:solidFill>
              <a:latin typeface="Calibri" pitchFamily="34" charset="0"/>
            </a:endParaRPr>
          </a:p>
          <a:p>
            <a:r>
              <a:rPr lang="en-US" sz="2400" b="1" dirty="0" smtClean="0">
                <a:solidFill>
                  <a:schemeClr val="tx2">
                    <a:lumMod val="50000"/>
                  </a:schemeClr>
                </a:solidFill>
                <a:latin typeface="Calibri" pitchFamily="34" charset="0"/>
              </a:rPr>
              <a:t>Journal</a:t>
            </a:r>
            <a:r>
              <a:rPr lang="en-US" sz="2400" b="1" dirty="0">
                <a:solidFill>
                  <a:schemeClr val="tx2">
                    <a:lumMod val="50000"/>
                  </a:schemeClr>
                </a:solidFill>
                <a:latin typeface="Calibri" pitchFamily="34" charset="0"/>
              </a:rPr>
              <a:t>:</a:t>
            </a:r>
            <a:r>
              <a:rPr lang="en-US" sz="2400" b="1" dirty="0">
                <a:solidFill>
                  <a:srgbClr val="0070C0"/>
                </a:solidFill>
                <a:latin typeface="Calibri" pitchFamily="34" charset="0"/>
              </a:rPr>
              <a:t> </a:t>
            </a:r>
            <a:r>
              <a:rPr lang="en-US" sz="2400" dirty="0">
                <a:latin typeface="Calibri" pitchFamily="34" charset="0"/>
              </a:rPr>
              <a:t>The new England journal of medicine</a:t>
            </a:r>
          </a:p>
          <a:p>
            <a:r>
              <a:rPr lang="en-US" sz="2400" b="1" dirty="0">
                <a:solidFill>
                  <a:schemeClr val="bg2">
                    <a:lumMod val="10000"/>
                  </a:schemeClr>
                </a:solidFill>
                <a:latin typeface="Calibri" pitchFamily="34" charset="0"/>
              </a:rPr>
              <a:t>Published </a:t>
            </a:r>
            <a:r>
              <a:rPr lang="en-US" sz="2400" b="1" dirty="0" smtClean="0">
                <a:solidFill>
                  <a:schemeClr val="bg2">
                    <a:lumMod val="10000"/>
                  </a:schemeClr>
                </a:solidFill>
                <a:latin typeface="Calibri" pitchFamily="34" charset="0"/>
              </a:rPr>
              <a:t>on</a:t>
            </a:r>
            <a:r>
              <a:rPr lang="en-US" sz="2400" dirty="0" smtClean="0">
                <a:latin typeface="Calibri" pitchFamily="34" charset="0"/>
              </a:rPr>
              <a:t>: March 17, 2017 </a:t>
            </a:r>
            <a:endParaRPr lang="ar-AE" sz="2400" dirty="0">
              <a:latin typeface="Calibri" pitchFamily="34" charset="0"/>
            </a:endParaRPr>
          </a:p>
        </p:txBody>
      </p:sp>
      <p:sp>
        <p:nvSpPr>
          <p:cNvPr id="7" name="TextBox 6"/>
          <p:cNvSpPr txBox="1"/>
          <p:nvPr/>
        </p:nvSpPr>
        <p:spPr>
          <a:xfrm>
            <a:off x="381000" y="130461"/>
            <a:ext cx="2514600" cy="461665"/>
          </a:xfrm>
          <a:prstGeom prst="rect">
            <a:avLst/>
          </a:prstGeom>
          <a:solidFill>
            <a:srgbClr val="7030A0"/>
          </a:solidFill>
        </p:spPr>
        <p:txBody>
          <a:bodyPr wrap="square" rtlCol="1">
            <a:spAutoFit/>
          </a:bodyPr>
          <a:lstStyle/>
          <a:p>
            <a:r>
              <a:rPr lang="en-US" sz="2400" dirty="0" smtClean="0">
                <a:solidFill>
                  <a:schemeClr val="bg1"/>
                </a:solidFill>
                <a:latin typeface="Calibri" pitchFamily="34" charset="0"/>
              </a:rPr>
              <a:t>Article Name : </a:t>
            </a:r>
            <a:endParaRPr lang="ar-AE" sz="2400" dirty="0">
              <a:solidFill>
                <a:schemeClr val="bg1"/>
              </a:solidFill>
              <a:latin typeface="Calibri" pitchFamily="34" charset="0"/>
            </a:endParaRPr>
          </a:p>
        </p:txBody>
      </p:sp>
      <p:sp>
        <p:nvSpPr>
          <p:cNvPr id="2" name="Rectangle 1"/>
          <p:cNvSpPr/>
          <p:nvPr/>
        </p:nvSpPr>
        <p:spPr>
          <a:xfrm>
            <a:off x="1905000" y="1612566"/>
            <a:ext cx="4572000" cy="1384995"/>
          </a:xfrm>
          <a:prstGeom prst="rect">
            <a:avLst/>
          </a:prstGeom>
          <a:solidFill>
            <a:srgbClr val="FFFF00"/>
          </a:solidFill>
          <a:ln>
            <a:solidFill>
              <a:srgbClr val="00B050"/>
            </a:solidFill>
          </a:ln>
        </p:spPr>
        <p:txBody>
          <a:bodyPr>
            <a:spAutoFit/>
          </a:bodyPr>
          <a:lstStyle/>
          <a:p>
            <a:r>
              <a:rPr lang="en-GB" sz="2800" dirty="0">
                <a:latin typeface="Times New Roman" panose="02020603050405020304" pitchFamily="18" charset="0"/>
              </a:rPr>
              <a:t>Evolocumab and Clinical Outcomes in Patients </a:t>
            </a:r>
          </a:p>
          <a:p>
            <a:r>
              <a:rPr lang="en-GB" sz="2800" dirty="0">
                <a:latin typeface="Times New Roman" panose="02020603050405020304" pitchFamily="18" charset="0"/>
              </a:rPr>
              <a:t>with Cardiovascular Disease</a:t>
            </a:r>
            <a:endParaRPr lang="en-GB" sz="2800" dirty="0">
              <a:effectLst/>
              <a:latin typeface="Times New Roman" panose="02020603050405020304" pitchFamily="18" charset="0"/>
            </a:endParaRPr>
          </a:p>
        </p:txBody>
      </p:sp>
    </p:spTree>
    <p:extLst>
      <p:ext uri="{BB962C8B-B14F-4D97-AF65-F5344CB8AC3E}">
        <p14:creationId xmlns:p14="http://schemas.microsoft.com/office/powerpoint/2010/main" val="1640695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2"/>
          </a:fillRef>
          <a:effectRef idx="1">
            <a:schemeClr val="accent2"/>
          </a:effectRef>
          <a:fontRef idx="minor">
            <a:schemeClr val="lt1"/>
          </a:fontRef>
        </p:style>
        <p:txBody>
          <a:bodyPr/>
          <a:lstStyle/>
          <a:p>
            <a:r>
              <a:rPr lang="en-US" dirty="0"/>
              <a:t>Background information </a:t>
            </a:r>
            <a:endParaRPr lang="ar-AE" dirty="0"/>
          </a:p>
        </p:txBody>
      </p:sp>
      <p:sp>
        <p:nvSpPr>
          <p:cNvPr id="3" name="Content Placeholder 2"/>
          <p:cNvSpPr>
            <a:spLocks noGrp="1"/>
          </p:cNvSpPr>
          <p:nvPr>
            <p:ph idx="1"/>
          </p:nvPr>
        </p:nvSpPr>
        <p:spPr>
          <a:xfrm>
            <a:off x="304800" y="1524000"/>
            <a:ext cx="8229600" cy="4325112"/>
          </a:xfrm>
        </p:spPr>
        <p:txBody>
          <a:bodyPr>
            <a:normAutofit/>
          </a:bodyPr>
          <a:lstStyle/>
          <a:p>
            <a:pPr algn="l" rtl="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Evolocomb is a human monoclonal  that inhibits  the enzyme protein convertase </a:t>
            </a:r>
            <a:r>
              <a:rPr lang="en-US" sz="1700" dirty="0" smtClean="0">
                <a:latin typeface="Times New Roman" panose="02020603050405020304" pitchFamily="18" charset="0"/>
                <a:cs typeface="Times New Roman" panose="02020603050405020304" pitchFamily="18" charset="0"/>
              </a:rPr>
              <a:t>subtilisin-kexin type 9(</a:t>
            </a:r>
            <a:r>
              <a:rPr lang="en-GB" sz="1700" dirty="0" smtClean="0">
                <a:latin typeface="Times New Roman" panose="02020603050405020304" pitchFamily="18" charset="0"/>
                <a:cs typeface="Times New Roman" panose="02020603050405020304" pitchFamily="18" charset="0"/>
              </a:rPr>
              <a:t>PCSK9)</a:t>
            </a:r>
          </a:p>
          <a:p>
            <a:pPr algn="l" rtl="0">
              <a:buFont typeface="Wingdings" panose="05000000000000000000" pitchFamily="2" charset="2"/>
              <a:buChar char="Ø"/>
            </a:pPr>
            <a:r>
              <a:rPr lang="en-GB" sz="1700" dirty="0" smtClean="0">
                <a:latin typeface="Times New Roman" panose="02020603050405020304" pitchFamily="18" charset="0"/>
                <a:cs typeface="Times New Roman" panose="02020603050405020304" pitchFamily="18" charset="0"/>
              </a:rPr>
              <a:t>Evolocomb also lowers low-density lipoprotein (LDL) cholesterol levels by sixty percent </a:t>
            </a:r>
          </a:p>
          <a:p>
            <a:pPr algn="l" rtl="0">
              <a:buFont typeface="Wingdings" panose="05000000000000000000" pitchFamily="2" charset="2"/>
              <a:buChar char="Ø"/>
            </a:pPr>
            <a:r>
              <a:rPr lang="en-US" sz="1700" dirty="0" smtClean="0">
                <a:latin typeface="Times New Roman" panose="02020603050405020304" pitchFamily="18" charset="0"/>
                <a:cs typeface="Times New Roman" panose="02020603050405020304" pitchFamily="18" charset="0"/>
              </a:rPr>
              <a:t>Genetics studies indicates that  the carriage of PCSK9 loss-off-function alleles is usually characterized by the reduced risks of  myocardial infarction and lower levels of LDL cholesterol</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Low-Density lipoproteins (LDL; Bad Cholesterol) carry cholesterol to all cells in the body, including the arteries that supply blood to the </a:t>
            </a:r>
            <a:r>
              <a:rPr lang="en-US" sz="1800" dirty="0" smtClean="0">
                <a:latin typeface="Times New Roman" panose="02020603050405020304" pitchFamily="18" charset="0"/>
                <a:cs typeface="Times New Roman" panose="02020603050405020304" pitchFamily="18" charset="0"/>
              </a:rPr>
              <a:t>heart</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Elevations in LDL places a patient at increased risk for atherogenic disease, including coronary, cerebrovascular and peripheral artery </a:t>
            </a:r>
            <a:r>
              <a:rPr lang="en-US" sz="1800" dirty="0" smtClean="0">
                <a:latin typeface="Times New Roman" panose="02020603050405020304" pitchFamily="18" charset="0"/>
                <a:cs typeface="Times New Roman" panose="02020603050405020304" pitchFamily="18" charset="0"/>
              </a:rPr>
              <a:t>disease</a:t>
            </a:r>
          </a:p>
          <a:p>
            <a:pPr algn="l" rtl="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With each of these conditions, fatty deposits accumulate in the arteries (atherosclerosis). </a:t>
            </a:r>
            <a:endParaRPr lang="en-US" sz="1700" dirty="0" smtClean="0">
              <a:latin typeface="Times New Roman" panose="02020603050405020304" pitchFamily="18" charset="0"/>
              <a:cs typeface="Times New Roman" panose="02020603050405020304" pitchFamily="18" charset="0"/>
            </a:endParaRPr>
          </a:p>
          <a:p>
            <a:pPr marL="411480" lvl="1" indent="0" algn="l" rtl="0">
              <a:buNone/>
            </a:pPr>
            <a:endParaRPr lang="en-US" sz="1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183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629" y="475343"/>
            <a:ext cx="8229600" cy="1066800"/>
          </a:xfrm>
        </p:spPr>
        <p:style>
          <a:lnRef idx="3">
            <a:schemeClr val="lt1"/>
          </a:lnRef>
          <a:fillRef idx="1">
            <a:schemeClr val="accent4"/>
          </a:fillRef>
          <a:effectRef idx="1">
            <a:schemeClr val="accent4"/>
          </a:effectRef>
          <a:fontRef idx="minor">
            <a:schemeClr val="lt1"/>
          </a:fontRef>
        </p:style>
        <p:txBody>
          <a:bodyPr/>
          <a:lstStyle/>
          <a:p>
            <a:r>
              <a:rPr lang="en-US" dirty="0"/>
              <a:t>Background information </a:t>
            </a:r>
            <a:endParaRPr lang="ar-AE" dirty="0"/>
          </a:p>
        </p:txBody>
      </p:sp>
      <p:pic>
        <p:nvPicPr>
          <p:cNvPr id="7" name="Picture 6"/>
          <p:cNvPicPr>
            <a:picLocks noChangeAspect="1"/>
          </p:cNvPicPr>
          <p:nvPr/>
        </p:nvPicPr>
        <p:blipFill>
          <a:blip r:embed="rId2"/>
          <a:stretch>
            <a:fillRect/>
          </a:stretch>
        </p:blipFill>
        <p:spPr>
          <a:xfrm>
            <a:off x="2666988" y="1962150"/>
            <a:ext cx="5002591" cy="3852000"/>
          </a:xfrm>
          <a:prstGeom prst="rect">
            <a:avLst/>
          </a:prstGeom>
        </p:spPr>
      </p:pic>
    </p:spTree>
    <p:extLst>
      <p:ext uri="{BB962C8B-B14F-4D97-AF65-F5344CB8AC3E}">
        <p14:creationId xmlns:p14="http://schemas.microsoft.com/office/powerpoint/2010/main" val="22531357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A6D3E560-D4CC-42D8-87B8-E78E824E05A1}"/>
              </a:ext>
            </a:extLst>
          </p:cNvPr>
          <p:cNvSpPr txBox="1"/>
          <p:nvPr/>
        </p:nvSpPr>
        <p:spPr>
          <a:xfrm>
            <a:off x="457200" y="838200"/>
            <a:ext cx="4506105" cy="523220"/>
          </a:xfrm>
          <a:prstGeom prst="rect">
            <a:avLst/>
          </a:prstGeom>
        </p:spPr>
        <p:style>
          <a:lnRef idx="1">
            <a:schemeClr val="dk1"/>
          </a:lnRef>
          <a:fillRef idx="3">
            <a:schemeClr val="dk1"/>
          </a:fillRef>
          <a:effectRef idx="2">
            <a:schemeClr val="dk1"/>
          </a:effectRef>
          <a:fontRef idx="minor">
            <a:schemeClr val="lt1"/>
          </a:fontRef>
        </p:style>
        <p:txBody>
          <a:bodyPr wrap="none" rtlCol="0">
            <a:spAutoFit/>
          </a:bodyPr>
          <a:lstStyle/>
          <a:p>
            <a:r>
              <a:rPr lang="en-US" sz="2800" b="1" dirty="0">
                <a:latin typeface="Calibri" panose="020F0502020204030204" pitchFamily="34" charset="0"/>
                <a:cs typeface="Calibri" panose="020F0502020204030204" pitchFamily="34" charset="0"/>
              </a:rPr>
              <a:t>Management and treatment </a:t>
            </a:r>
          </a:p>
        </p:txBody>
      </p:sp>
      <p:sp>
        <p:nvSpPr>
          <p:cNvPr id="11" name="TextBox 10">
            <a:extLst>
              <a:ext uri="{FF2B5EF4-FFF2-40B4-BE49-F238E27FC236}">
                <a16:creationId xmlns="" xmlns:a16="http://schemas.microsoft.com/office/drawing/2014/main" id="{A1616810-8203-4406-A7DC-5E18BCE50995}"/>
              </a:ext>
            </a:extLst>
          </p:cNvPr>
          <p:cNvSpPr txBox="1"/>
          <p:nvPr/>
        </p:nvSpPr>
        <p:spPr>
          <a:xfrm>
            <a:off x="304800" y="1447800"/>
            <a:ext cx="8534400" cy="4544834"/>
          </a:xfrm>
          <a:prstGeom prst="rect">
            <a:avLst/>
          </a:prstGeom>
          <a:noFill/>
        </p:spPr>
        <p:txBody>
          <a:bodyPr wrap="square" rtlCol="0">
            <a:spAutoFit/>
          </a:bodyPr>
          <a:lstStyle/>
          <a:p>
            <a:pPr marL="742950" lvl="1" indent="-285750">
              <a:buFont typeface="Wingdings" panose="05000000000000000000" pitchFamily="2" charset="2"/>
              <a:buChar char="q"/>
            </a:pPr>
            <a:r>
              <a:rPr lang="en-US" dirty="0"/>
              <a:t>Pharmacologic Treatment</a:t>
            </a:r>
            <a:endParaRPr lang="en-GB" dirty="0"/>
          </a:p>
          <a:p>
            <a:pPr marL="742950" lvl="1" indent="-285750">
              <a:buFont typeface="Wingdings" panose="05000000000000000000" pitchFamily="2" charset="2"/>
              <a:buChar char="§"/>
            </a:pPr>
            <a:r>
              <a:rPr lang="en-US" dirty="0" smtClean="0"/>
              <a:t>Statins</a:t>
            </a:r>
            <a:endParaRPr lang="en-GB" sz="2400" dirty="0"/>
          </a:p>
          <a:p>
            <a:pPr marL="1200150" lvl="2" indent="-285750">
              <a:buFont typeface="Courier New" panose="02070309020205020404" pitchFamily="49" charset="0"/>
              <a:buChar char="o"/>
            </a:pPr>
            <a:r>
              <a:rPr lang="en-US" dirty="0"/>
              <a:t>Target: High-Intensity statins 50% reduction in LDL</a:t>
            </a:r>
            <a:endParaRPr lang="en-GB" sz="2400" dirty="0"/>
          </a:p>
          <a:p>
            <a:pPr marL="1200150" lvl="2" indent="-285750">
              <a:buFont typeface="Courier New" panose="02070309020205020404" pitchFamily="49" charset="0"/>
              <a:buChar char="o"/>
            </a:pPr>
            <a:r>
              <a:rPr lang="en-US" dirty="0"/>
              <a:t>4 Statin Benefit Groups</a:t>
            </a:r>
            <a:endParaRPr lang="en-GB" sz="2400" dirty="0"/>
          </a:p>
          <a:p>
            <a:pPr marL="1657350" lvl="3" indent="-285750">
              <a:buFont typeface="Arial" panose="020B0604020202020204" pitchFamily="34" charset="0"/>
              <a:buChar char="•"/>
            </a:pPr>
            <a:r>
              <a:rPr lang="en-US" dirty="0"/>
              <a:t>Clinical ASCVD</a:t>
            </a:r>
            <a:endParaRPr lang="en-GB" sz="2400" dirty="0"/>
          </a:p>
          <a:p>
            <a:pPr marL="1657350" lvl="3" indent="-285750">
              <a:buFont typeface="Arial" panose="020B0604020202020204" pitchFamily="34" charset="0"/>
              <a:buChar char="•"/>
            </a:pPr>
            <a:r>
              <a:rPr lang="en-US" dirty="0"/>
              <a:t>LDL ≥ 190 mg/</a:t>
            </a:r>
            <a:r>
              <a:rPr lang="en-US" dirty="0" err="1"/>
              <a:t>dL</a:t>
            </a:r>
            <a:endParaRPr lang="en-GB" sz="2400" dirty="0"/>
          </a:p>
          <a:p>
            <a:pPr marL="1657350" lvl="3" indent="-285750">
              <a:buFont typeface="Arial" panose="020B0604020202020204" pitchFamily="34" charset="0"/>
              <a:buChar char="•"/>
            </a:pPr>
            <a:r>
              <a:rPr lang="en-US" dirty="0"/>
              <a:t>LDL 70-189 mg/</a:t>
            </a:r>
            <a:r>
              <a:rPr lang="en-US" dirty="0" err="1"/>
              <a:t>dL</a:t>
            </a:r>
            <a:r>
              <a:rPr lang="en-US" dirty="0"/>
              <a:t> </a:t>
            </a:r>
            <a:r>
              <a:rPr lang="en-US" u="sng" dirty="0"/>
              <a:t>with</a:t>
            </a:r>
            <a:r>
              <a:rPr lang="en-US" dirty="0"/>
              <a:t> Diabetes and age 40-75 years</a:t>
            </a:r>
            <a:endParaRPr lang="en-GB" sz="2400" dirty="0"/>
          </a:p>
          <a:p>
            <a:pPr marL="1657350" lvl="3" indent="-285750">
              <a:buFont typeface="Arial" panose="020B0604020202020204" pitchFamily="34" charset="0"/>
              <a:buChar char="•"/>
            </a:pPr>
            <a:r>
              <a:rPr lang="en-US" dirty="0"/>
              <a:t>LDL 70-189 mg/</a:t>
            </a:r>
            <a:r>
              <a:rPr lang="en-US" dirty="0" err="1"/>
              <a:t>dL</a:t>
            </a:r>
            <a:r>
              <a:rPr lang="en-US" dirty="0"/>
              <a:t> and estimated 10-year ASCVD risk ≥7.5% </a:t>
            </a:r>
            <a:endParaRPr lang="en-GB" sz="2400" dirty="0"/>
          </a:p>
          <a:p>
            <a:pPr marL="742950" lvl="1" indent="-285750">
              <a:buFont typeface="Wingdings" panose="05000000000000000000" pitchFamily="2" charset="2"/>
              <a:buChar char="ü"/>
            </a:pPr>
            <a:r>
              <a:rPr lang="en-US" dirty="0" err="1" smtClean="0"/>
              <a:t>Ezetimibe</a:t>
            </a:r>
            <a:r>
              <a:rPr lang="en-US" dirty="0" smtClean="0"/>
              <a:t>: reduces LDL </a:t>
            </a:r>
            <a:r>
              <a:rPr lang="en-US" dirty="0"/>
              <a:t>18-23%</a:t>
            </a:r>
            <a:endParaRPr lang="en-GB" sz="2400" dirty="0"/>
          </a:p>
          <a:p>
            <a:pPr marL="742950" lvl="1" indent="-285750">
              <a:buFont typeface="Wingdings" panose="05000000000000000000" pitchFamily="2" charset="2"/>
              <a:buChar char="ü"/>
            </a:pPr>
            <a:r>
              <a:rPr lang="en-US" dirty="0"/>
              <a:t>Bile Acid </a:t>
            </a:r>
            <a:r>
              <a:rPr lang="en-US" dirty="0" err="1"/>
              <a:t>Sequestrants</a:t>
            </a:r>
            <a:r>
              <a:rPr lang="en-US" dirty="0"/>
              <a:t>/Bile Acid Binding Resins: </a:t>
            </a:r>
            <a:r>
              <a:rPr lang="en-US" dirty="0" smtClean="0">
                <a:sym typeface="Symbol" panose="05050102010706020507" pitchFamily="18" charset="2"/>
              </a:rPr>
              <a:t>reduces </a:t>
            </a:r>
            <a:r>
              <a:rPr lang="en-US" dirty="0" smtClean="0"/>
              <a:t>LDL </a:t>
            </a:r>
            <a:r>
              <a:rPr lang="en-US" dirty="0"/>
              <a:t>10-13%</a:t>
            </a:r>
            <a:endParaRPr lang="en-GB" sz="2400" dirty="0"/>
          </a:p>
          <a:p>
            <a:pPr marL="742950" lvl="1" indent="-285750">
              <a:buFont typeface="Wingdings" panose="05000000000000000000" pitchFamily="2" charset="2"/>
              <a:buChar char="ü"/>
            </a:pPr>
            <a:r>
              <a:rPr lang="en-US" dirty="0"/>
              <a:t>Fibrates: </a:t>
            </a:r>
            <a:r>
              <a:rPr lang="en-US" dirty="0" smtClean="0">
                <a:sym typeface="Symbol" panose="05050102010706020507" pitchFamily="18" charset="2"/>
              </a:rPr>
              <a:t>reduces </a:t>
            </a:r>
            <a:r>
              <a:rPr lang="en-US" dirty="0" smtClean="0"/>
              <a:t>LDL </a:t>
            </a:r>
            <a:r>
              <a:rPr lang="en-US" dirty="0"/>
              <a:t>5-20% (but can </a:t>
            </a:r>
            <a:r>
              <a:rPr lang="en-US" dirty="0" smtClean="0">
                <a:sym typeface="Symbol" panose="05050102010706020507" pitchFamily="18" charset="2"/>
              </a:rPr>
              <a:t>increase</a:t>
            </a:r>
            <a:r>
              <a:rPr lang="en-US" dirty="0" smtClean="0"/>
              <a:t> </a:t>
            </a:r>
            <a:r>
              <a:rPr lang="en-US" dirty="0"/>
              <a:t>LDL when TG are high)</a:t>
            </a:r>
            <a:endParaRPr lang="en-GB" sz="2400" dirty="0"/>
          </a:p>
          <a:p>
            <a:pPr marL="742950" lvl="1" indent="-285750">
              <a:buFont typeface="Wingdings" panose="05000000000000000000" pitchFamily="2" charset="2"/>
              <a:buChar char="ü"/>
            </a:pPr>
            <a:r>
              <a:rPr lang="en-US" dirty="0"/>
              <a:t>Niacin: </a:t>
            </a:r>
            <a:r>
              <a:rPr lang="en-US" dirty="0" smtClean="0">
                <a:sym typeface="Symbol" panose="05050102010706020507" pitchFamily="18" charset="2"/>
              </a:rPr>
              <a:t>reduces</a:t>
            </a:r>
            <a:r>
              <a:rPr lang="en-US" dirty="0" smtClean="0"/>
              <a:t> </a:t>
            </a:r>
            <a:r>
              <a:rPr lang="en-US" dirty="0"/>
              <a:t>LDL 5-25%</a:t>
            </a:r>
            <a:endParaRPr lang="en-GB" sz="2400" dirty="0"/>
          </a:p>
          <a:p>
            <a:pPr marL="742950" lvl="1" indent="-285750">
              <a:buFont typeface="Wingdings" panose="05000000000000000000" pitchFamily="2" charset="2"/>
              <a:buChar char="ü"/>
            </a:pPr>
            <a:r>
              <a:rPr lang="en-US" dirty="0"/>
              <a:t>Fish Oils: </a:t>
            </a:r>
            <a:r>
              <a:rPr lang="en-US" dirty="0" smtClean="0">
                <a:sym typeface="Symbol" panose="05050102010706020507" pitchFamily="18" charset="2"/>
              </a:rPr>
              <a:t>increases</a:t>
            </a:r>
            <a:r>
              <a:rPr lang="en-US" dirty="0" smtClean="0"/>
              <a:t> </a:t>
            </a:r>
            <a:r>
              <a:rPr lang="en-US" dirty="0"/>
              <a:t>LDL 15-44% (No </a:t>
            </a:r>
            <a:r>
              <a:rPr lang="en-US" dirty="0" smtClean="0">
                <a:sym typeface="Symbol" panose="05050102010706020507" pitchFamily="18" charset="2"/>
              </a:rPr>
              <a:t>increase</a:t>
            </a:r>
            <a:r>
              <a:rPr lang="en-US" dirty="0" smtClean="0"/>
              <a:t> </a:t>
            </a:r>
            <a:r>
              <a:rPr lang="en-US" dirty="0"/>
              <a:t>LDL with </a:t>
            </a:r>
            <a:r>
              <a:rPr lang="en-US" dirty="0" err="1"/>
              <a:t>Vascepa</a:t>
            </a:r>
            <a:r>
              <a:rPr lang="en-US" dirty="0" smtClean="0"/>
              <a:t>)        PCSK9 </a:t>
            </a:r>
            <a:r>
              <a:rPr lang="en-US" dirty="0"/>
              <a:t>Inhibitors (Evolocumab): </a:t>
            </a:r>
            <a:r>
              <a:rPr lang="en-US" dirty="0" smtClean="0">
                <a:sym typeface="Symbol" panose="05050102010706020507" pitchFamily="18" charset="2"/>
              </a:rPr>
              <a:t>reduces</a:t>
            </a:r>
            <a:r>
              <a:rPr lang="en-US" dirty="0" smtClean="0"/>
              <a:t> LDL by </a:t>
            </a:r>
            <a:r>
              <a:rPr lang="en-US" dirty="0"/>
              <a:t>60%</a:t>
            </a:r>
          </a:p>
          <a:p>
            <a:pPr lvl="2"/>
            <a:endParaRPr lang="en-GB" sz="2400" dirty="0" smtClean="0"/>
          </a:p>
          <a:p>
            <a:endParaRPr lang="en-US" sz="2000" baseline="300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314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381000"/>
            <a:ext cx="4572000" cy="515218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160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Non-Drug Treatment</a:t>
            </a:r>
            <a:endParaRPr lang="en-GB" sz="160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Lifestyle modification (monitor and reinforce)</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Diet (vegetables, fruits, whole-grain, high-fiber, fish)</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Limit saturated and trans fat, and cholesterol (lean or non-meat alternatives, low-fat dairy)</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Minimize sugars and salt consumption</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Targets</a:t>
            </a:r>
            <a:r>
              <a:rPr lang="en-US" sz="1600"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5-6% calories from saturated fat; decrease percentage of calories from trans fat.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40 minutes of moderate-to-vigorous intensity aerobic exercise 3-4X/</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wk</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LDL 3-6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Maintain healthy BMI 18.5-24.9 kg/m</a:t>
            </a:r>
            <a:r>
              <a:rPr lang="en-US" sz="1600"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Avoid tobacco products, limit alcohol consumption</a:t>
            </a:r>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076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EAC273E5-9965-4D76-B54A-375A38B227CC}"/>
              </a:ext>
            </a:extLst>
          </p:cNvPr>
          <p:cNvSpPr/>
          <p:nvPr/>
        </p:nvSpPr>
        <p:spPr>
          <a:xfrm>
            <a:off x="1154596" y="988142"/>
            <a:ext cx="6781800" cy="1219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smtClean="0">
                <a:latin typeface="Calibri" panose="020F0502020204030204" pitchFamily="34" charset="0"/>
                <a:cs typeface="Calibri" panose="020F0502020204030204" pitchFamily="34" charset="0"/>
              </a:rPr>
              <a:t>Evolocumab is PCSK9 inhibitor that lowers LDL-Cholesterol by 60%</a:t>
            </a:r>
            <a:endParaRPr lang="en-US" sz="2400" dirty="0">
              <a:latin typeface="Calibri" panose="020F0502020204030204" pitchFamily="34" charset="0"/>
              <a:cs typeface="Calibri" panose="020F0502020204030204" pitchFamily="34" charset="0"/>
            </a:endParaRPr>
          </a:p>
        </p:txBody>
      </p:sp>
      <p:sp>
        <p:nvSpPr>
          <p:cNvPr id="4" name="Arrow: Down 3">
            <a:extLst>
              <a:ext uri="{FF2B5EF4-FFF2-40B4-BE49-F238E27FC236}">
                <a16:creationId xmlns="" xmlns:a16="http://schemas.microsoft.com/office/drawing/2014/main" id="{78FDA54D-4C0D-406B-BFA9-68E9F8A298FB}"/>
              </a:ext>
            </a:extLst>
          </p:cNvPr>
          <p:cNvSpPr/>
          <p:nvPr/>
        </p:nvSpPr>
        <p:spPr>
          <a:xfrm>
            <a:off x="4088296" y="2209800"/>
            <a:ext cx="457200"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 xmlns:a16="http://schemas.microsoft.com/office/drawing/2014/main" id="{7351BC15-4DAF-4725-A9A0-3E33D2182EA0}"/>
              </a:ext>
            </a:extLst>
          </p:cNvPr>
          <p:cNvSpPr/>
          <p:nvPr/>
        </p:nvSpPr>
        <p:spPr>
          <a:xfrm>
            <a:off x="2221396" y="3276600"/>
            <a:ext cx="4648200" cy="21336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n-GB" dirty="0"/>
              <a:t>the magnitude of benefit </a:t>
            </a:r>
            <a:r>
              <a:rPr lang="en-GB" dirty="0" smtClean="0"/>
              <a:t>of </a:t>
            </a:r>
            <a:r>
              <a:rPr lang="en-GB" dirty="0"/>
              <a:t>evolocumab in reducing the risk of major </a:t>
            </a:r>
            <a:r>
              <a:rPr lang="en-GB" dirty="0" smtClean="0"/>
              <a:t>coronary events, stroke</a:t>
            </a:r>
            <a:r>
              <a:rPr lang="en-GB" dirty="0"/>
              <a:t>, and urgent coronary </a:t>
            </a:r>
          </a:p>
          <a:p>
            <a:endParaRPr lang="en-GB" sz="1200" dirty="0"/>
          </a:p>
        </p:txBody>
      </p:sp>
    </p:spTree>
    <p:extLst>
      <p:ext uri="{BB962C8B-B14F-4D97-AF65-F5344CB8AC3E}">
        <p14:creationId xmlns:p14="http://schemas.microsoft.com/office/powerpoint/2010/main" val="1995468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371600"/>
            <a:ext cx="8534400" cy="2739211"/>
          </a:xfrm>
          <a:prstGeom prst="rect">
            <a:avLst/>
          </a:prstGeom>
        </p:spPr>
        <p:style>
          <a:lnRef idx="1">
            <a:schemeClr val="dk1"/>
          </a:lnRef>
          <a:fillRef idx="2">
            <a:schemeClr val="dk1"/>
          </a:fillRef>
          <a:effectRef idx="1">
            <a:schemeClr val="dk1"/>
          </a:effectRef>
          <a:fontRef idx="minor">
            <a:schemeClr val="dk1"/>
          </a:fontRef>
        </p:style>
        <p:txBody>
          <a:bodyPr wrap="square" rtlCol="1">
            <a:spAutoFit/>
          </a:bodyPr>
          <a:lstStyle/>
          <a:p>
            <a:r>
              <a:rPr lang="en-US" sz="2800" b="1" dirty="0">
                <a:solidFill>
                  <a:srgbClr val="0070C0"/>
                </a:solidFill>
                <a:latin typeface="Calibri" pitchFamily="34" charset="0"/>
              </a:rPr>
              <a:t>Objective:</a:t>
            </a: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FOURIER trial tested the clinical efficacy and safety of Evolocumab when added to high-intensity or moderate-intensity statin therapy in patients with clinical ASCVD</a:t>
            </a:r>
          </a:p>
          <a:p>
            <a:r>
              <a:rPr lang="en-US" b="1" dirty="0">
                <a:solidFill>
                  <a:srgbClr val="0070C0"/>
                </a:solidFill>
                <a:latin typeface="Times New Roman" panose="02020603050405020304" pitchFamily="18" charset="0"/>
                <a:cs typeface="Times New Roman" panose="02020603050405020304" pitchFamily="18" charset="0"/>
              </a:rPr>
              <a:t>Design: </a:t>
            </a:r>
            <a:endParaRPr lang="en-US" b="1" dirty="0" smtClean="0">
              <a:solidFill>
                <a:srgbClr val="0070C0"/>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FOURIER </a:t>
            </a:r>
            <a:r>
              <a:rPr lang="en-US" dirty="0" smtClean="0">
                <a:latin typeface="Times New Roman" panose="02020603050405020304" pitchFamily="18" charset="0"/>
                <a:cs typeface="Times New Roman" panose="02020603050405020304" pitchFamily="18" charset="0"/>
              </a:rPr>
              <a:t>trial</a:t>
            </a:r>
          </a:p>
          <a:p>
            <a:pPr marL="285750" lvl="0" indent="-285750">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Randomized, double-blind, placebo-controlled, multinational clinical trial.</a:t>
            </a:r>
            <a:endParaRPr lang="en-GB"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The protocol and amendments were approved by the relevant ethics committees at all participating sites</a:t>
            </a:r>
            <a:endParaRPr lang="en-US" b="1" u="sng" dirty="0" smtClean="0">
              <a:solidFill>
                <a:srgbClr val="0070C0"/>
              </a:solidFill>
              <a:latin typeface="Times New Roman" panose="02020603050405020304" pitchFamily="18" charset="0"/>
              <a:cs typeface="Times New Roman" panose="02020603050405020304" pitchFamily="18" charset="0"/>
            </a:endParaRPr>
          </a:p>
          <a:p>
            <a:r>
              <a:rPr lang="en-US" dirty="0" smtClean="0">
                <a:solidFill>
                  <a:srgbClr val="0070C0"/>
                </a:solidFill>
                <a:latin typeface="Times New Roman" panose="02020603050405020304" pitchFamily="18" charset="0"/>
                <a:cs typeface="Times New Roman" panose="02020603050405020304" pitchFamily="18" charset="0"/>
              </a:rPr>
              <a:t>. </a:t>
            </a:r>
            <a:endParaRPr lang="ar-AE"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3388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19200"/>
            <a:ext cx="7632000" cy="302570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Length of Study</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Randomization from February 2013 through June 2015.</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Median duration of follow-up was 26 </a:t>
            </a: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months</a:t>
            </a:r>
          </a:p>
          <a:p>
            <a:pPr marL="742950" lvl="1" indent="-285750">
              <a:lnSpc>
                <a:spcPct val="115000"/>
              </a:lnSpc>
              <a:spcAft>
                <a:spcPts val="0"/>
              </a:spcAft>
              <a:buFont typeface="Wingdings" panose="05000000000000000000" pitchFamily="2" charset="2"/>
              <a:buChar char=""/>
            </a:pP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All </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 analysis were conducted on an </a:t>
            </a:r>
            <a:r>
              <a:rPr lang="en-US" sz="28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intention-to-treat</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basis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2282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35" y="685800"/>
            <a:ext cx="8229600" cy="1066800"/>
          </a:xfrm>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GB" dirty="0" smtClean="0"/>
              <a:t>Outcomes </a:t>
            </a:r>
            <a:endParaRPr lang="en-GB" dirty="0"/>
          </a:p>
        </p:txBody>
      </p:sp>
      <p:sp>
        <p:nvSpPr>
          <p:cNvPr id="4" name="Rectangle 3"/>
          <p:cNvSpPr/>
          <p:nvPr/>
        </p:nvSpPr>
        <p:spPr>
          <a:xfrm>
            <a:off x="152400" y="2438400"/>
            <a:ext cx="7704000" cy="3259097"/>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Primary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cardiovascular death, myocardial infarction, stroke, hospitalization for unstable angina, or coronary revascularization.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Key secondary end point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cardiovascular death, myocardial infarction, or stroke.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Safety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assessed through collection of data on adverse events and central laboratory testing.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central clinical-events committee, whose members were unaware of study-group assignments and lipid levels, determined all potential </a:t>
            </a:r>
            <a:r>
              <a:rPr lang="en-US"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efficacy</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end-point events and cases of new-onset diabetes.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7115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066800"/>
          </a:xfrm>
        </p:spPr>
        <p:style>
          <a:lnRef idx="1">
            <a:schemeClr val="dk1"/>
          </a:lnRef>
          <a:fillRef idx="2">
            <a:schemeClr val="dk1"/>
          </a:fillRef>
          <a:effectRef idx="1">
            <a:schemeClr val="dk1"/>
          </a:effectRef>
          <a:fontRef idx="minor">
            <a:schemeClr val="dk1"/>
          </a:fontRef>
        </p:style>
        <p:txBody>
          <a:bodyPr/>
          <a:lstStyle/>
          <a:p>
            <a:pPr algn="ctr"/>
            <a:r>
              <a:rPr lang="en-GB" dirty="0" smtClean="0"/>
              <a:t>Interventions </a:t>
            </a:r>
            <a:endParaRPr lang="en-GB" dirty="0"/>
          </a:p>
        </p:txBody>
      </p:sp>
      <p:sp>
        <p:nvSpPr>
          <p:cNvPr id="4" name="Rectangle 3"/>
          <p:cNvSpPr/>
          <p:nvPr/>
        </p:nvSpPr>
        <p:spPr>
          <a:xfrm>
            <a:off x="621600" y="2362200"/>
            <a:ext cx="7596000" cy="2523768"/>
          </a:xfrm>
          <a:prstGeom prst="rect">
            <a:avLst/>
          </a:prstGeom>
        </p:spPr>
        <p:txBody>
          <a:bodyPr>
            <a:spAutoFit/>
          </a:bodyPr>
          <a:lstStyle/>
          <a:p>
            <a:pPr marL="800100" lvl="1" indent="-342900">
              <a:lnSpc>
                <a:spcPct val="115000"/>
              </a:lnSpc>
              <a:spcAft>
                <a:spcPts val="0"/>
              </a:spcAft>
              <a:buFont typeface="Wingdings" panose="05000000000000000000" pitchFamily="2" charset="2"/>
              <a:buChar char="Ø"/>
            </a:pPr>
            <a:r>
              <a:rPr lang="en-US" sz="2000" dirty="0">
                <a:solidFill>
                  <a:srgbClr val="000000"/>
                </a:solidFill>
                <a:latin typeface="Calibri" panose="020F0502020204030204" pitchFamily="34" charset="0"/>
                <a:ea typeface="Calibri" panose="020F0502020204030204" pitchFamily="34" charset="0"/>
              </a:rPr>
              <a:t>Run in and wash out period not </a:t>
            </a:r>
            <a:r>
              <a:rPr lang="en-US" sz="2000" dirty="0" smtClean="0">
                <a:solidFill>
                  <a:srgbClr val="000000"/>
                </a:solidFill>
                <a:latin typeface="Calibri" panose="020F0502020204030204" pitchFamily="34" charset="0"/>
                <a:ea typeface="Calibri" panose="020F0502020204030204" pitchFamily="34" charset="0"/>
              </a:rPr>
              <a:t>specified.</a:t>
            </a:r>
          </a:p>
          <a:p>
            <a:pPr marL="800100" lvl="1" indent="-342900">
              <a:lnSpc>
                <a:spcPct val="115000"/>
              </a:lnSpc>
              <a:spcAft>
                <a:spcPts val="0"/>
              </a:spcAft>
              <a:buFont typeface="Wingdings" panose="05000000000000000000" pitchFamily="2" charset="2"/>
              <a:buChar char="Ø"/>
            </a:pPr>
            <a:r>
              <a:rPr lang="en-US" sz="2000" dirty="0" smtClean="0">
                <a:solidFill>
                  <a:srgbClr val="000000"/>
                </a:solidFill>
                <a:latin typeface="Calibri" panose="020F0502020204030204" pitchFamily="34" charset="0"/>
                <a:ea typeface="Calibri" panose="020F0502020204030204" pitchFamily="34" charset="0"/>
              </a:rPr>
              <a:t>Eligible </a:t>
            </a:r>
            <a:r>
              <a:rPr lang="en-US" sz="2000" dirty="0">
                <a:solidFill>
                  <a:srgbClr val="000000"/>
                </a:solidFill>
                <a:latin typeface="Calibri" panose="020F0502020204030204" pitchFamily="34" charset="0"/>
                <a:ea typeface="Calibri" panose="020F0502020204030204" pitchFamily="34" charset="0"/>
              </a:rPr>
              <a:t>patients were randomly assigned in a </a:t>
            </a:r>
            <a:r>
              <a:rPr lang="en-US" sz="2000" b="1" dirty="0">
                <a:solidFill>
                  <a:srgbClr val="000000"/>
                </a:solidFill>
                <a:latin typeface="Calibri" panose="020F0502020204030204" pitchFamily="34" charset="0"/>
                <a:ea typeface="Calibri" panose="020F0502020204030204" pitchFamily="34" charset="0"/>
              </a:rPr>
              <a:t>1:1 ratio</a:t>
            </a:r>
            <a:r>
              <a:rPr lang="en-US" sz="2000" dirty="0">
                <a:solidFill>
                  <a:srgbClr val="000000"/>
                </a:solidFill>
                <a:latin typeface="Calibri" panose="020F0502020204030204" pitchFamily="34" charset="0"/>
                <a:ea typeface="Calibri" panose="020F0502020204030204" pitchFamily="34" charset="0"/>
              </a:rPr>
              <a:t> to receive subcutaneous injections of:</a:t>
            </a:r>
            <a:endParaRPr lang="en-GB" sz="2000"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sz="2000" b="1" dirty="0">
                <a:solidFill>
                  <a:srgbClr val="000000"/>
                </a:solidFill>
                <a:latin typeface="Calibri" panose="020F0502020204030204" pitchFamily="34" charset="0"/>
                <a:ea typeface="Calibri" panose="020F0502020204030204" pitchFamily="34" charset="0"/>
              </a:rPr>
              <a:t>Evolocumab</a:t>
            </a:r>
            <a:r>
              <a:rPr lang="en-US" sz="2000" dirty="0">
                <a:solidFill>
                  <a:srgbClr val="000000"/>
                </a:solidFill>
                <a:latin typeface="Calibri" panose="020F0502020204030204" pitchFamily="34" charset="0"/>
                <a:ea typeface="Calibri" panose="020F0502020204030204" pitchFamily="34" charset="0"/>
              </a:rPr>
              <a:t> or </a:t>
            </a:r>
            <a:r>
              <a:rPr lang="en-US" sz="2000" b="1" dirty="0">
                <a:solidFill>
                  <a:srgbClr val="000000"/>
                </a:solidFill>
                <a:latin typeface="Calibri" panose="020F0502020204030204" pitchFamily="34" charset="0"/>
                <a:ea typeface="Calibri" panose="020F0502020204030204" pitchFamily="34" charset="0"/>
              </a:rPr>
              <a:t>placebo</a:t>
            </a:r>
            <a:r>
              <a:rPr lang="en-US" sz="2000" dirty="0">
                <a:solidFill>
                  <a:srgbClr val="000000"/>
                </a:solidFill>
                <a:latin typeface="Calibri" panose="020F0502020204030204" pitchFamily="34" charset="0"/>
                <a:ea typeface="Calibri" panose="020F0502020204030204" pitchFamily="34" charset="0"/>
              </a:rPr>
              <a:t>. </a:t>
            </a:r>
            <a:endParaRPr lang="en-GB" sz="2000"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sz="2000" dirty="0">
                <a:solidFill>
                  <a:srgbClr val="000000"/>
                </a:solidFill>
                <a:latin typeface="Calibri" panose="020F0502020204030204" pitchFamily="34" charset="0"/>
                <a:ea typeface="Calibri" panose="020F0502020204030204" pitchFamily="34" charset="0"/>
              </a:rPr>
              <a:t>Either 140 mg every 2 weeks or 420 mg every month, according to patient preference.</a:t>
            </a:r>
            <a:endParaRPr lang="en-GB" sz="2000" dirty="0">
              <a:solidFill>
                <a:srgbClr val="000000"/>
              </a:solidFill>
              <a:latin typeface="Calibri" panose="020F0502020204030204" pitchFamily="34" charset="0"/>
              <a:ea typeface="Calibri" panose="020F0502020204030204" pitchFamily="34" charset="0"/>
            </a:endParaRPr>
          </a:p>
          <a:p>
            <a:pPr marL="342900" indent="-342900">
              <a:buFont typeface="Wingdings" panose="05000000000000000000" pitchFamily="2" charset="2"/>
              <a:buChar char="Ø"/>
            </a:pPr>
            <a:r>
              <a:rPr lang="en-US" sz="2000" dirty="0" smtClean="0">
                <a:latin typeface="Calibri" panose="020F0502020204030204" pitchFamily="34" charset="0"/>
                <a:ea typeface="Calibri" panose="020F0502020204030204" pitchFamily="34" charset="0"/>
              </a:rPr>
              <a:t>Monitoring </a:t>
            </a:r>
            <a:r>
              <a:rPr lang="en-US" sz="2000" dirty="0">
                <a:latin typeface="Calibri" panose="020F0502020204030204" pitchFamily="34" charset="0"/>
                <a:ea typeface="Calibri" panose="020F0502020204030204" pitchFamily="34" charset="0"/>
              </a:rPr>
              <a:t>of adherence not specified</a:t>
            </a:r>
            <a:endParaRPr lang="en-GB" sz="2000" dirty="0"/>
          </a:p>
        </p:txBody>
      </p:sp>
    </p:spTree>
    <p:extLst>
      <p:ext uri="{BB962C8B-B14F-4D97-AF65-F5344CB8AC3E}">
        <p14:creationId xmlns:p14="http://schemas.microsoft.com/office/powerpoint/2010/main" val="3711594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7B58FF90-1219-461A-A42A-8241FE87862B}"/>
              </a:ext>
            </a:extLst>
          </p:cNvPr>
          <p:cNvSpPr>
            <a:spLocks noGrp="1"/>
          </p:cNvSpPr>
          <p:nvPr>
            <p:ph type="title"/>
          </p:nvPr>
        </p:nvSpPr>
        <p:spPr>
          <a:xfrm>
            <a:off x="457200" y="304800"/>
            <a:ext cx="8229600" cy="762000"/>
          </a:xfrm>
        </p:spPr>
        <p:style>
          <a:lnRef idx="0">
            <a:scrgbClr r="0" g="0" b="0"/>
          </a:lnRef>
          <a:fillRef idx="1001">
            <a:schemeClr val="lt2"/>
          </a:fillRef>
          <a:effectRef idx="0">
            <a:scrgbClr r="0" g="0" b="0"/>
          </a:effectRef>
          <a:fontRef idx="major"/>
        </p:style>
        <p:txBody>
          <a:bodyPr/>
          <a:lstStyle/>
          <a:p>
            <a:pPr algn="ctr"/>
            <a:r>
              <a:rPr lang="en-US" dirty="0" smtClean="0"/>
              <a:t>Method </a:t>
            </a:r>
            <a:endParaRPr lang="en-US" dirty="0"/>
          </a:p>
        </p:txBody>
      </p:sp>
      <p:sp>
        <p:nvSpPr>
          <p:cNvPr id="14" name="TextBox 13">
            <a:extLst>
              <a:ext uri="{FF2B5EF4-FFF2-40B4-BE49-F238E27FC236}">
                <a16:creationId xmlns="" xmlns:a16="http://schemas.microsoft.com/office/drawing/2014/main" id="{B79CD76E-F0D1-40D1-BB86-543D6F163756}"/>
              </a:ext>
            </a:extLst>
          </p:cNvPr>
          <p:cNvSpPr txBox="1"/>
          <p:nvPr/>
        </p:nvSpPr>
        <p:spPr>
          <a:xfrm>
            <a:off x="29496" y="1981200"/>
            <a:ext cx="8928000" cy="4431983"/>
          </a:xfrm>
          <a:prstGeom prst="rect">
            <a:avLst/>
          </a:prstGeom>
          <a:noFill/>
        </p:spPr>
        <p:txBody>
          <a:bodyPr wrap="square" rtlCol="0">
            <a:spAutoFit/>
          </a:bodyPr>
          <a:lstStyle/>
          <a:p>
            <a:pPr marL="285750" lvl="0" indent="-285750">
              <a:buFont typeface="Wingdings" panose="05000000000000000000" pitchFamily="2" charset="2"/>
              <a:buChar char="Ø"/>
            </a:pPr>
            <a:r>
              <a:rPr lang="en-US" dirty="0"/>
              <a:t>Patients at 1242 sites in 49 countries underwent randomization.</a:t>
            </a:r>
            <a:br>
              <a:rPr lang="en-US" dirty="0"/>
            </a:br>
            <a:endParaRPr lang="en-GB" sz="2400" dirty="0"/>
          </a:p>
          <a:p>
            <a:pPr marL="285750" lvl="0" indent="-285750">
              <a:buFont typeface="Wingdings" panose="05000000000000000000" pitchFamily="2" charset="2"/>
              <a:buChar char="Ø"/>
            </a:pPr>
            <a:r>
              <a:rPr lang="en-US" dirty="0"/>
              <a:t>Randomization was double-blinded using a central computerized system.</a:t>
            </a:r>
            <a:endParaRPr lang="en-GB" sz="2400" dirty="0"/>
          </a:p>
          <a:p>
            <a:pPr marL="742950" lvl="1" indent="-285750">
              <a:buFont typeface="Wingdings" panose="05000000000000000000" pitchFamily="2" charset="2"/>
              <a:buChar char="ü"/>
            </a:pPr>
            <a:r>
              <a:rPr lang="en-US" dirty="0"/>
              <a:t>Stratification according to final screening LDL cholesterol level and region.</a:t>
            </a:r>
            <a:endParaRPr lang="en-GB" sz="2400" dirty="0"/>
          </a:p>
          <a:p>
            <a:pPr marL="742950" lvl="1" indent="-285750">
              <a:buFont typeface="Wingdings" panose="05000000000000000000" pitchFamily="2" charset="2"/>
              <a:buChar char="ü"/>
            </a:pPr>
            <a:r>
              <a:rPr lang="en-US" dirty="0"/>
              <a:t>LDL &lt; 85 or ≥85 mg/</a:t>
            </a:r>
            <a:r>
              <a:rPr lang="en-US" dirty="0" err="1"/>
              <a:t>dL</a:t>
            </a:r>
            <a:r>
              <a:rPr lang="en-US" dirty="0"/>
              <a:t>.</a:t>
            </a:r>
            <a:br>
              <a:rPr lang="en-US" dirty="0"/>
            </a:br>
            <a:endParaRPr lang="en-GB" sz="2400" dirty="0"/>
          </a:p>
          <a:p>
            <a:pPr marL="285750" lvl="0" indent="-285750">
              <a:buFont typeface="Wingdings" panose="05000000000000000000" pitchFamily="2" charset="2"/>
              <a:buChar char="Ø"/>
            </a:pPr>
            <a:r>
              <a:rPr lang="en-US" dirty="0" smtClean="0"/>
              <a:t>     Inclusion </a:t>
            </a:r>
            <a:r>
              <a:rPr lang="en-US" dirty="0"/>
              <a:t>Criteria</a:t>
            </a:r>
            <a:endParaRPr lang="en-GB" sz="2400" dirty="0"/>
          </a:p>
          <a:p>
            <a:pPr marL="742950" lvl="1" indent="-285750">
              <a:buFont typeface="Wingdings" panose="05000000000000000000" pitchFamily="2" charset="2"/>
              <a:buChar char="ü"/>
            </a:pPr>
            <a:r>
              <a:rPr lang="en-US" dirty="0"/>
              <a:t>Age 40-85 years</a:t>
            </a:r>
            <a:endParaRPr lang="en-GB" sz="2400" dirty="0"/>
          </a:p>
          <a:p>
            <a:pPr marL="742950" lvl="1" indent="-285750">
              <a:buFont typeface="Wingdings" panose="05000000000000000000" pitchFamily="2" charset="2"/>
              <a:buChar char="ü"/>
            </a:pPr>
            <a:r>
              <a:rPr lang="en-US" dirty="0"/>
              <a:t>Clinical ASCVD</a:t>
            </a:r>
            <a:endParaRPr lang="en-GB" sz="2400" dirty="0"/>
          </a:p>
          <a:p>
            <a:pPr marL="1200150" lvl="2" indent="-285750">
              <a:buFont typeface="Wingdings" panose="05000000000000000000" pitchFamily="2" charset="2"/>
              <a:buChar char="§"/>
            </a:pPr>
            <a:r>
              <a:rPr lang="en-US" dirty="0"/>
              <a:t>Myocardial infarction, </a:t>
            </a:r>
            <a:r>
              <a:rPr lang="en-US" dirty="0" err="1"/>
              <a:t>nonhemorrhagic</a:t>
            </a:r>
            <a:r>
              <a:rPr lang="en-US" dirty="0"/>
              <a:t> stroke, or symptomatic peripheral artery </a:t>
            </a:r>
            <a:r>
              <a:rPr lang="en-US" dirty="0" smtClean="0"/>
              <a:t>disease.</a:t>
            </a:r>
          </a:p>
          <a:p>
            <a:pPr lvl="2"/>
            <a:endParaRPr lang="en-US" dirty="0" smtClean="0"/>
          </a:p>
          <a:p>
            <a:pPr marL="1200150" lvl="2" indent="-28575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LDL ≥ 70 mg/</a:t>
            </a:r>
            <a:r>
              <a:rPr lang="en-US" dirty="0" err="1">
                <a:latin typeface="Times New Roman" panose="02020603050405020304" pitchFamily="18" charset="0"/>
                <a:cs typeface="Times New Roman" panose="02020603050405020304" pitchFamily="18" charset="0"/>
              </a:rPr>
              <a:t>dL</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HDL ≥ 100 mg/</a:t>
            </a:r>
            <a:r>
              <a:rPr lang="en-US" dirty="0" err="1">
                <a:latin typeface="Times New Roman" panose="02020603050405020304" pitchFamily="18" charset="0"/>
                <a:cs typeface="Times New Roman" panose="02020603050405020304" pitchFamily="18" charset="0"/>
              </a:rPr>
              <a:t>dL</a:t>
            </a:r>
            <a:r>
              <a:rPr lang="en-US" dirty="0">
                <a:latin typeface="Times New Roman" panose="02020603050405020304" pitchFamily="18" charset="0"/>
                <a:cs typeface="Times New Roman" panose="02020603050405020304" pitchFamily="18" charset="0"/>
              </a:rPr>
              <a:t> while on optimal lipid-lowering therapy (Atorvastatin 20 mg QD or equal</a:t>
            </a:r>
            <a:r>
              <a:rPr lang="en-US"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391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1295400"/>
            <a:ext cx="7632000" cy="4512261"/>
          </a:xfrm>
          <a:prstGeom prst="rect">
            <a:avLst/>
          </a:prstGeom>
        </p:spPr>
        <p:txBody>
          <a:bodyPr>
            <a:spAutoFit/>
          </a:bodyPr>
          <a:lstStyle/>
          <a:p>
            <a:pPr marL="342900" lvl="0" indent="-342900">
              <a:lnSpc>
                <a:spcPct val="115000"/>
              </a:lnSpc>
              <a:spcAft>
                <a:spcPts val="0"/>
              </a:spcAft>
              <a:buFont typeface="Wingdings" panose="05000000000000000000" pitchFamily="2" charset="2"/>
              <a:buChar char="Ø"/>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Exclusion Criteria (ClinicalTrials.gov)</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NYHA class III or IV, or last known LVEF &lt; 30%</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Uncontrolled hypertension</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Uncontrolled or recurrent ventricular tachycardia</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Untreated hyperthyroidism or hypothyroidism</a:t>
            </a:r>
            <a:endParaRPr lang="en-GB"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Homozygous familial </a:t>
            </a: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hypercholesterolemia</a:t>
            </a:r>
            <a:endParaRPr lang="en-GB"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ü"/>
            </a:pPr>
            <a:r>
              <a:rPr lang="en-US" sz="28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LDL </a:t>
            </a: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 plasma ampheresis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8058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208" y="190498"/>
            <a:ext cx="8229600" cy="1066800"/>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3600" b="1" dirty="0" smtClean="0"/>
              <a:t>Statistical Analysis  </a:t>
            </a:r>
            <a:endParaRPr lang="ar-AE" sz="3600" b="1" dirty="0"/>
          </a:p>
        </p:txBody>
      </p:sp>
      <p:sp>
        <p:nvSpPr>
          <p:cNvPr id="19" name="Rectangle 18"/>
          <p:cNvSpPr/>
          <p:nvPr/>
        </p:nvSpPr>
        <p:spPr>
          <a:xfrm>
            <a:off x="636389" y="1676400"/>
            <a:ext cx="7884000" cy="4468916"/>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90% power to detect a 15% relative risk reduction with Evolocumab as compared with placebo.</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1630 key secondary end points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required</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Cox proportional-hazards model</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Hazard ratios and 95% confidence intervals.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Stratification factors as covariates.</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Time-to-event analysis </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 values for were calculated with the use of log-rank tests</a:t>
            </a:r>
            <a:r>
              <a:rPr lang="en-US" sz="1000" dirty="0">
                <a:solidFill>
                  <a:srgbClr val="000000"/>
                </a:solidFill>
                <a:latin typeface="Calibri" panose="020F0502020204030204" pitchFamily="34" charset="0"/>
                <a:ea typeface="Calibri" panose="020F0502020204030204" pitchFamily="34" charset="0"/>
              </a:rPr>
              <a:t>. </a:t>
            </a:r>
            <a:endParaRPr lang="en-GB" dirty="0"/>
          </a:p>
        </p:txBody>
      </p:sp>
    </p:spTree>
    <p:extLst>
      <p:ext uri="{BB962C8B-B14F-4D97-AF65-F5344CB8AC3E}">
        <p14:creationId xmlns:p14="http://schemas.microsoft.com/office/powerpoint/2010/main" val="1313926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CF6A6CCF-3C4D-4126-A336-977C40E0D001}"/>
              </a:ext>
            </a:extLst>
          </p:cNvPr>
          <p:cNvSpPr>
            <a:spLocks noGrp="1"/>
          </p:cNvSpPr>
          <p:nvPr>
            <p:ph type="title"/>
          </p:nvPr>
        </p:nvSpPr>
        <p:spPr>
          <a:xfrm>
            <a:off x="2133600" y="-101537"/>
            <a:ext cx="3383280" cy="877824"/>
          </a:xfrm>
        </p:spPr>
        <p:style>
          <a:lnRef idx="0">
            <a:schemeClr val="accent4"/>
          </a:lnRef>
          <a:fillRef idx="3">
            <a:schemeClr val="accent4"/>
          </a:fillRef>
          <a:effectRef idx="3">
            <a:schemeClr val="accent4"/>
          </a:effectRef>
          <a:fontRef idx="minor">
            <a:schemeClr val="lt1"/>
          </a:fontRef>
        </p:style>
        <p:txBody>
          <a:bodyPr>
            <a:normAutofit/>
          </a:bodyPr>
          <a:lstStyle/>
          <a:p>
            <a:pPr algn="ctr"/>
            <a:r>
              <a:rPr lang="en-GB" sz="3600" b="1" smtClean="0"/>
              <a:t>Results </a:t>
            </a:r>
            <a:endParaRPr lang="ar-AE" sz="3600" b="1" dirty="0"/>
          </a:p>
        </p:txBody>
      </p:sp>
      <p:pic>
        <p:nvPicPr>
          <p:cNvPr id="18" name="Picture 17"/>
          <p:cNvPicPr>
            <a:picLocks noChangeAspect="1"/>
          </p:cNvPicPr>
          <p:nvPr/>
        </p:nvPicPr>
        <p:blipFill>
          <a:blip r:embed="rId3"/>
          <a:stretch>
            <a:fillRect/>
          </a:stretch>
        </p:blipFill>
        <p:spPr>
          <a:xfrm>
            <a:off x="1305877" y="914400"/>
            <a:ext cx="5038725" cy="6391275"/>
          </a:xfrm>
          <a:prstGeom prst="rect">
            <a:avLst/>
          </a:prstGeom>
        </p:spPr>
      </p:pic>
    </p:spTree>
    <p:extLst>
      <p:ext uri="{BB962C8B-B14F-4D97-AF65-F5344CB8AC3E}">
        <p14:creationId xmlns:p14="http://schemas.microsoft.com/office/powerpoint/2010/main" val="2585941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143000"/>
            <a:ext cx="8136000" cy="5488939"/>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Baseline Characteristics (N=27,564 [Evolocumab N=13,784 and Placebo N=13,780])</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Demographics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Mean age 63 years, 75% male, 85% white, mean weight 85 kg</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Region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17% North America, 62% Europe, 7% Latin America, 14% Asian and African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Type of atherosclerosis (history)</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81% MI, 19%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nonhemorrhagic</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stroke, 13% peripheral artery disease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risk factors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69% hypertension, 37% diabetes mellitus, 28% smokers</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9110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726095"/>
            <a:ext cx="8229600" cy="4325112"/>
          </a:xfrm>
        </p:spPr>
        <p:txBody>
          <a:bodyPr>
            <a:noAutofit/>
          </a:bodyPr>
          <a:lstStyle/>
          <a:p>
            <a:pPr marL="109728" indent="0" algn="l" rtl="0">
              <a:buNone/>
            </a:pPr>
            <a:endParaRPr lang="en-US" sz="2400" u="sng" dirty="0">
              <a:latin typeface="Calibri" pitchFamily="34" charset="0"/>
            </a:endParaRPr>
          </a:p>
          <a:p>
            <a:pPr marL="109728" indent="0" algn="l" rtl="0">
              <a:buNone/>
            </a:pPr>
            <a:endParaRPr lang="en-US" dirty="0">
              <a:solidFill>
                <a:srgbClr val="FF0000"/>
              </a:solidFill>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algn="l" rtl="0"/>
            <a:endParaRPr lang="en-US" sz="2400" dirty="0">
              <a:latin typeface="Calibri" pitchFamily="34" charset="0"/>
            </a:endParaRPr>
          </a:p>
          <a:p>
            <a:pPr marL="109728" indent="0" algn="l" rtl="0">
              <a:buNone/>
            </a:pPr>
            <a:endParaRPr lang="en-US" sz="2400" dirty="0">
              <a:latin typeface="Calibri" pitchFamily="34" charset="0"/>
            </a:endParaRPr>
          </a:p>
          <a:p>
            <a:pPr marL="109728" indent="0" algn="l" rtl="0">
              <a:buNone/>
            </a:pPr>
            <a:r>
              <a:rPr lang="en-US" sz="2400" dirty="0">
                <a:latin typeface="Calibri" pitchFamily="34" charset="0"/>
              </a:rPr>
              <a:t> </a:t>
            </a:r>
            <a:endParaRPr lang="ar-AE" sz="2400" dirty="0">
              <a:latin typeface="Calibri" pitchFamily="34" charset="0"/>
            </a:endParaRPr>
          </a:p>
        </p:txBody>
      </p:sp>
      <p:sp>
        <p:nvSpPr>
          <p:cNvPr id="5" name="Rectangle 4"/>
          <p:cNvSpPr/>
          <p:nvPr/>
        </p:nvSpPr>
        <p:spPr>
          <a:xfrm>
            <a:off x="393290" y="1295400"/>
            <a:ext cx="8244000" cy="4150367"/>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Statin use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69% high-intensity statin, 30% moderate-intensity statin</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on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Other cardiovascular medications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92% aspirin, P2Y</a:t>
            </a:r>
            <a:r>
              <a:rPr lang="en-US"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inhibitor, or both, 76%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-blocker, 78% ACEI/ARB, aldosterone antagonist or both</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Median lipid measures</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LDL 92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TC 168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HDL 44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TG 134 mg/</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Lp</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 37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nmol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9678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4400" y="0"/>
            <a:ext cx="7704149" cy="6408000"/>
          </a:xfrm>
          <a:prstGeom prst="rect">
            <a:avLst/>
          </a:prstGeom>
        </p:spPr>
      </p:pic>
    </p:spTree>
    <p:extLst>
      <p:ext uri="{BB962C8B-B14F-4D97-AF65-F5344CB8AC3E}">
        <p14:creationId xmlns:p14="http://schemas.microsoft.com/office/powerpoint/2010/main" val="4048313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sp>
        <p:nvSpPr>
          <p:cNvPr id="7" name="TextBox 6">
            <a:extLst>
              <a:ext uri="{FF2B5EF4-FFF2-40B4-BE49-F238E27FC236}">
                <a16:creationId xmlns="" xmlns:a16="http://schemas.microsoft.com/office/drawing/2014/main" id="{BCB65D08-D3D1-40F0-83FA-F51A8B175090}"/>
              </a:ext>
            </a:extLst>
          </p:cNvPr>
          <p:cNvSpPr txBox="1"/>
          <p:nvPr/>
        </p:nvSpPr>
        <p:spPr>
          <a:xfrm>
            <a:off x="238932" y="3830381"/>
            <a:ext cx="807720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itchFamily="34" charset="0"/>
              </a:rPr>
              <a:t> </a:t>
            </a:r>
          </a:p>
          <a:p>
            <a:endParaRPr lang="en-US" sz="2000" u="sng" dirty="0">
              <a:latin typeface="Calibri" pitchFamily="34" charset="0"/>
            </a:endParaRPr>
          </a:p>
          <a:p>
            <a:endParaRPr lang="en-US" sz="2000" dirty="0">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3"/>
          <a:stretch>
            <a:fillRect/>
          </a:stretch>
        </p:blipFill>
        <p:spPr>
          <a:xfrm>
            <a:off x="1295399" y="1295400"/>
            <a:ext cx="6300000" cy="5544000"/>
          </a:xfrm>
          <a:prstGeom prst="rect">
            <a:avLst/>
          </a:prstGeom>
        </p:spPr>
      </p:pic>
    </p:spTree>
    <p:extLst>
      <p:ext uri="{BB962C8B-B14F-4D97-AF65-F5344CB8AC3E}">
        <p14:creationId xmlns:p14="http://schemas.microsoft.com/office/powerpoint/2010/main" val="25003948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00186" y="990600"/>
            <a:ext cx="6883718" cy="5771007"/>
          </a:xfrm>
          <a:prstGeom prst="rect">
            <a:avLst/>
          </a:prstGeom>
        </p:spPr>
      </p:pic>
    </p:spTree>
    <p:extLst>
      <p:ext uri="{BB962C8B-B14F-4D97-AF65-F5344CB8AC3E}">
        <p14:creationId xmlns:p14="http://schemas.microsoft.com/office/powerpoint/2010/main" val="14233826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191000"/>
          </a:xfrm>
        </p:spPr>
        <p:txBody>
          <a:bodyPr>
            <a:normAutofit/>
          </a:bodyPr>
          <a:lstStyle/>
          <a:p>
            <a:pPr algn="l" rtl="0"/>
            <a:endParaRPr lang="en-US" sz="2400" dirty="0">
              <a:latin typeface="Calibri" pitchFamily="34" charset="0"/>
            </a:endParaRPr>
          </a:p>
          <a:p>
            <a:pPr algn="l" rtl="0"/>
            <a:endParaRPr lang="en-US" sz="2400" dirty="0"/>
          </a:p>
          <a:p>
            <a:pPr algn="l" rtl="0"/>
            <a:endParaRPr lang="ar-AE" sz="2400" dirty="0"/>
          </a:p>
        </p:txBody>
      </p:sp>
      <p:sp>
        <p:nvSpPr>
          <p:cNvPr id="5" name="Title 4">
            <a:extLst>
              <a:ext uri="{FF2B5EF4-FFF2-40B4-BE49-F238E27FC236}">
                <a16:creationId xmlns="" xmlns:a16="http://schemas.microsoft.com/office/drawing/2014/main" id="{6453229A-B9CB-46E5-8976-5B896037AF17}"/>
              </a:ext>
            </a:extLst>
          </p:cNvPr>
          <p:cNvSpPr>
            <a:spLocks noGrp="1"/>
          </p:cNvSpPr>
          <p:nvPr>
            <p:ph type="title"/>
          </p:nvPr>
        </p:nvSpPr>
        <p:spPr>
          <a:xfrm>
            <a:off x="685800" y="228600"/>
            <a:ext cx="8229600" cy="1066800"/>
          </a:xfrm>
        </p:spPr>
        <p:txBody>
          <a:bodyPr>
            <a:normAutofit/>
          </a:bodyPr>
          <a:lstStyle/>
          <a:p>
            <a:r>
              <a:rPr lang="en-US" sz="4400" dirty="0"/>
              <a:t>Results </a:t>
            </a:r>
          </a:p>
        </p:txBody>
      </p:sp>
      <p:pic>
        <p:nvPicPr>
          <p:cNvPr id="4" name="Picture 3"/>
          <p:cNvPicPr>
            <a:picLocks noChangeAspect="1"/>
          </p:cNvPicPr>
          <p:nvPr/>
        </p:nvPicPr>
        <p:blipFill>
          <a:blip r:embed="rId3"/>
          <a:stretch>
            <a:fillRect/>
          </a:stretch>
        </p:blipFill>
        <p:spPr>
          <a:xfrm>
            <a:off x="656303" y="1066800"/>
            <a:ext cx="7200000" cy="5572991"/>
          </a:xfrm>
          <a:prstGeom prst="rect">
            <a:avLst/>
          </a:prstGeom>
        </p:spPr>
      </p:pic>
    </p:spTree>
    <p:extLst>
      <p:ext uri="{BB962C8B-B14F-4D97-AF65-F5344CB8AC3E}">
        <p14:creationId xmlns:p14="http://schemas.microsoft.com/office/powerpoint/2010/main" val="14996582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3B17BC-12EA-43A7-AC34-E70CFAD3D7ED}"/>
              </a:ext>
            </a:extLst>
          </p:cNvPr>
          <p:cNvSpPr>
            <a:spLocks noGrp="1"/>
          </p:cNvSpPr>
          <p:nvPr>
            <p:ph type="title"/>
          </p:nvPr>
        </p:nvSpPr>
        <p:spPr>
          <a:xfrm>
            <a:off x="381000" y="457200"/>
            <a:ext cx="8229600" cy="10668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b="1" dirty="0" smtClean="0"/>
              <a:t>Primary and secondary efficacy endpoint</a:t>
            </a:r>
            <a:endParaRPr lang="en-US" b="1" dirty="0"/>
          </a:p>
        </p:txBody>
      </p:sp>
      <p:sp>
        <p:nvSpPr>
          <p:cNvPr id="3" name="Rectangle 2"/>
          <p:cNvSpPr/>
          <p:nvPr/>
        </p:nvSpPr>
        <p:spPr>
          <a:xfrm>
            <a:off x="533400" y="1981200"/>
            <a:ext cx="8388000" cy="3896195"/>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death</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251 (1.8%)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240 (1.7%) [HR 1.05, 95% CI 0.88-1.25, P=0.62]</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Death from any cause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444 (3.2%)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426 (3.1%) [HR 1.04, 95% CI 0.91-1.19, P=0.54]</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Myocardial infarction</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468 (3.4%)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639 (4.6%) [HR 0.73, 95% CI 0.65-0.82, P&lt;0.001]</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Stroke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207 (1.5%)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262 (1.9%) [HR 0.79, 95% CI 0.66-0.95, P=0.01]</a:t>
            </a:r>
            <a:endParaRPr lang="en-GB"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75784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371600"/>
            <a:ext cx="8496000" cy="4526496"/>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Coronary revascularization</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759 (5.5%)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965 (7%) [HR 0.78, 95% CI 0.71-0.86, P&lt;0.001]</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Cardiovascular death or hospitalization for worsening heart failure</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402 (2.9%)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408 (3%) [HR 0.98, 95% CI 0.86-1.13,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P=0.82]</a:t>
            </a:r>
            <a:endParaRPr lang="en-GB"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Ischemic stroke or transient ischemic attack</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229 (1.7%)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295 (2.1%) [HR 0.77, 95% CI 0.65-0.92,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P=0.003]</a:t>
            </a:r>
            <a:endParaRPr lang="en-GB"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CTTC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composite end point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1271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(9.2%)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1512 (11%) [HR 0.83, 95% CI (0.77-0.90), P&lt;0.001]</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34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noAutofit/>
          </a:bodyPr>
          <a:lstStyle/>
          <a:p>
            <a:pPr algn="ctr"/>
            <a:r>
              <a:rPr lang="en-US" sz="3200" dirty="0" smtClean="0">
                <a:solidFill>
                  <a:schemeClr val="accent1">
                    <a:lumMod val="75000"/>
                  </a:schemeClr>
                </a:solidFill>
              </a:rPr>
              <a:t>Adverse  Events </a:t>
            </a:r>
            <a:endParaRPr lang="en-US" sz="3200" dirty="0">
              <a:solidFill>
                <a:schemeClr val="accent1">
                  <a:lumMod val="75000"/>
                </a:schemeClr>
              </a:solidFill>
            </a:endParaRPr>
          </a:p>
        </p:txBody>
      </p:sp>
      <p:sp>
        <p:nvSpPr>
          <p:cNvPr id="3" name="Content Placeholder 2"/>
          <p:cNvSpPr>
            <a:spLocks noGrp="1"/>
          </p:cNvSpPr>
          <p:nvPr>
            <p:ph idx="1"/>
          </p:nvPr>
        </p:nvSpPr>
        <p:spPr>
          <a:xfrm>
            <a:off x="457200" y="2362200"/>
            <a:ext cx="8229600" cy="4325112"/>
          </a:xfrm>
        </p:spPr>
        <p:txBody>
          <a:bodyPr/>
          <a:lstStyle/>
          <a:p>
            <a:pPr marL="109728" indent="0" algn="l" rtl="0">
              <a:buNone/>
            </a:pPr>
            <a:r>
              <a:rPr lang="en-US" dirty="0" smtClean="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a:p>
            <a:pPr marL="109728" indent="0" algn="l" rtl="0">
              <a:buNone/>
            </a:pPr>
            <a:endParaRPr lang="en-US" dirty="0">
              <a:latin typeface="Calibri" panose="020F0502020204030204" pitchFamily="34" charset="0"/>
              <a:cs typeface="Calibri" panose="020F0502020204030204" pitchFamily="34" charset="0"/>
            </a:endParaRPr>
          </a:p>
        </p:txBody>
      </p:sp>
      <p:sp>
        <p:nvSpPr>
          <p:cNvPr id="4" name="Rectangle 3"/>
          <p:cNvSpPr/>
          <p:nvPr/>
        </p:nvSpPr>
        <p:spPr>
          <a:xfrm>
            <a:off x="0" y="2438400"/>
            <a:ext cx="9036000" cy="5258363"/>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Any </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10,664 (77.4%)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10,644 (77.4%)</a:t>
            </a:r>
            <a:endParaRPr lang="en-GB"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Serious</a:t>
            </a:r>
            <a:b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3410 (24.8%) vs. 3404 (24.7</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dirty="0" smtClean="0">
              <a:solidFill>
                <a:srgbClr val="000000"/>
              </a:solidFill>
              <a:latin typeface="Times New Roman" panose="02020603050405020304" pitchFamily="18"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dirty="0" smtClean="0"/>
              <a:t>Thought </a:t>
            </a:r>
            <a:r>
              <a:rPr lang="en-US" dirty="0"/>
              <a:t>to be related to the study agent and leading to discontinuation of study regimen</a:t>
            </a:r>
            <a:br>
              <a:rPr lang="en-US" dirty="0"/>
            </a:br>
            <a:r>
              <a:rPr lang="en-US" dirty="0"/>
              <a:t>226 (1.6%) </a:t>
            </a:r>
            <a:r>
              <a:rPr lang="en-US" dirty="0" err="1"/>
              <a:t>vs</a:t>
            </a:r>
            <a:r>
              <a:rPr lang="en-US" dirty="0"/>
              <a:t> 201 (1.5</a:t>
            </a:r>
            <a:r>
              <a:rPr lang="en-US" dirty="0" smtClean="0"/>
              <a:t>%)</a:t>
            </a:r>
            <a:endParaRPr lang="en-GB" sz="2400" dirty="0"/>
          </a:p>
          <a:p>
            <a:pPr marL="742950" lvl="1" indent="-285750">
              <a:lnSpc>
                <a:spcPct val="115000"/>
              </a:lnSpc>
              <a:spcAft>
                <a:spcPts val="0"/>
              </a:spcAft>
              <a:buFont typeface="Wingdings" panose="05000000000000000000" pitchFamily="2" charset="2"/>
              <a:buChar char=""/>
            </a:pPr>
            <a:r>
              <a:rPr lang="en-US" dirty="0" smtClean="0"/>
              <a:t>Injection-site </a:t>
            </a:r>
            <a:r>
              <a:rPr lang="en-US" dirty="0"/>
              <a:t>reaction </a:t>
            </a:r>
            <a:br>
              <a:rPr lang="en-US" dirty="0"/>
            </a:br>
            <a:r>
              <a:rPr lang="en-US" dirty="0"/>
              <a:t>296 (2.1%) </a:t>
            </a:r>
            <a:r>
              <a:rPr lang="en-US" dirty="0" err="1"/>
              <a:t>vs</a:t>
            </a:r>
            <a:r>
              <a:rPr lang="en-US" dirty="0"/>
              <a:t> 219 (1.6%) [</a:t>
            </a:r>
            <a:r>
              <a:rPr lang="en-US" dirty="0" smtClean="0"/>
              <a:t>p&lt;0.001]</a:t>
            </a:r>
            <a:endParaRPr lang="en-GB" sz="2400" dirty="0"/>
          </a:p>
          <a:p>
            <a:pPr marL="742950" lvl="1" indent="-285750">
              <a:lnSpc>
                <a:spcPct val="115000"/>
              </a:lnSpc>
              <a:spcAft>
                <a:spcPts val="0"/>
              </a:spcAft>
              <a:buFont typeface="Wingdings" panose="05000000000000000000" pitchFamily="2" charset="2"/>
              <a:buChar char=""/>
            </a:pPr>
            <a:r>
              <a:rPr lang="en-US" dirty="0" smtClean="0"/>
              <a:t>Allergic </a:t>
            </a:r>
            <a:r>
              <a:rPr lang="en-US" dirty="0"/>
              <a:t>reaction</a:t>
            </a:r>
            <a:br>
              <a:rPr lang="en-US" dirty="0"/>
            </a:br>
            <a:r>
              <a:rPr lang="en-US" dirty="0"/>
              <a:t>420 (3.1%) </a:t>
            </a:r>
            <a:r>
              <a:rPr lang="en-US" dirty="0" err="1"/>
              <a:t>vs</a:t>
            </a:r>
            <a:r>
              <a:rPr lang="en-US" dirty="0"/>
              <a:t> 393 (2.9%)</a:t>
            </a:r>
            <a:endParaRPr lang="en-GB" sz="2400" dirty="0"/>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7389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284" y="609600"/>
            <a:ext cx="8229600" cy="1066800"/>
          </a:xfrm>
        </p:spPr>
        <p:txBody>
          <a:bodyPr/>
          <a:lstStyle/>
          <a:p>
            <a:r>
              <a:rPr lang="en-GB" dirty="0" smtClean="0"/>
              <a:t> </a:t>
            </a:r>
            <a:endParaRPr lang="en-GB" dirty="0"/>
          </a:p>
        </p:txBody>
      </p:sp>
      <p:sp>
        <p:nvSpPr>
          <p:cNvPr id="4" name="Rectangle 3"/>
          <p:cNvSpPr/>
          <p:nvPr/>
        </p:nvSpPr>
        <p:spPr>
          <a:xfrm>
            <a:off x="228600" y="914400"/>
            <a:ext cx="7848000" cy="3277820"/>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Muscle-related event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682 (5.0%)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656 (4.8%)</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err="1">
                <a:solidFill>
                  <a:srgbClr val="000000"/>
                </a:solidFill>
                <a:latin typeface="Calibri" panose="020F0502020204030204" pitchFamily="34" charset="0"/>
                <a:ea typeface="Calibri" panose="020F0502020204030204" pitchFamily="34" charset="0"/>
              </a:rPr>
              <a:t>Rhabdomyolysis</a:t>
            </a:r>
            <a:r>
              <a:rPr lang="en-US" dirty="0">
                <a:solidFill>
                  <a:srgbClr val="000000"/>
                </a:solidFill>
                <a:latin typeface="Calibri" panose="020F0502020204030204" pitchFamily="34" charset="0"/>
                <a:ea typeface="Calibri" panose="020F0502020204030204" pitchFamily="34" charset="0"/>
              </a:rPr>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8 (0.1%)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11 (0.1%)</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Cataract</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228 (1.7%)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242 (1.8%)</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Adjudicated case of </a:t>
            </a:r>
            <a:r>
              <a:rPr lang="en-US" dirty="0" err="1">
                <a:solidFill>
                  <a:srgbClr val="000000"/>
                </a:solidFill>
                <a:latin typeface="Calibri" panose="020F0502020204030204" pitchFamily="34" charset="0"/>
                <a:ea typeface="Calibri" panose="020F0502020204030204" pitchFamily="34" charset="0"/>
              </a:rPr>
              <a:t>ew</a:t>
            </a:r>
            <a:r>
              <a:rPr lang="en-US" dirty="0">
                <a:solidFill>
                  <a:srgbClr val="000000"/>
                </a:solidFill>
                <a:latin typeface="Calibri" panose="020F0502020204030204" pitchFamily="34" charset="0"/>
                <a:ea typeface="Calibri" panose="020F0502020204030204" pitchFamily="34" charset="0"/>
              </a:rPr>
              <a:t>-onset diabetes </a:t>
            </a:r>
            <a:br>
              <a:rPr lang="en-US" dirty="0">
                <a:solidFill>
                  <a:srgbClr val="000000"/>
                </a:solidFill>
                <a:latin typeface="Calibri" panose="020F0502020204030204" pitchFamily="34" charset="0"/>
                <a:ea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rPr>
              <a:t>677 (8.1%) </a:t>
            </a:r>
            <a:r>
              <a:rPr lang="en-US" dirty="0" err="1">
                <a:solidFill>
                  <a:srgbClr val="000000"/>
                </a:solidFill>
                <a:latin typeface="Calibri" panose="020F0502020204030204" pitchFamily="34" charset="0"/>
                <a:ea typeface="Calibri" panose="020F0502020204030204" pitchFamily="34" charset="0"/>
              </a:rPr>
              <a:t>vs</a:t>
            </a:r>
            <a:r>
              <a:rPr lang="en-US" dirty="0">
                <a:solidFill>
                  <a:srgbClr val="000000"/>
                </a:solidFill>
                <a:latin typeface="Calibri" panose="020F0502020204030204" pitchFamily="34" charset="0"/>
                <a:ea typeface="Calibri" panose="020F0502020204030204" pitchFamily="34" charset="0"/>
              </a:rPr>
              <a:t> 644 (7.7</a:t>
            </a:r>
            <a:r>
              <a:rPr lang="en-US" dirty="0" smtClean="0">
                <a:solidFill>
                  <a:srgbClr val="000000"/>
                </a:solidFill>
                <a:latin typeface="Calibri" panose="020F0502020204030204" pitchFamily="34" charset="0"/>
                <a:ea typeface="Calibri" panose="020F0502020204030204" pitchFamily="34" charset="0"/>
              </a:rPr>
              <a:t>%)</a:t>
            </a:r>
            <a:endParaRPr lang="en-GB" dirty="0" smtClean="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smtClean="0">
                <a:latin typeface="Calibri" panose="020F0502020204030204" pitchFamily="34" charset="0"/>
                <a:ea typeface="Calibri" panose="020F0502020204030204" pitchFamily="34" charset="0"/>
              </a:rPr>
              <a:t>Neurocognitive </a:t>
            </a:r>
            <a:r>
              <a:rPr lang="en-US" dirty="0">
                <a:latin typeface="Calibri" panose="020F0502020204030204" pitchFamily="34" charset="0"/>
                <a:ea typeface="Calibri" panose="020F0502020204030204" pitchFamily="34" charset="0"/>
              </a:rPr>
              <a:t>event </a:t>
            </a:r>
            <a:br>
              <a:rPr lang="en-US" dirty="0">
                <a:latin typeface="Calibri" panose="020F0502020204030204" pitchFamily="34" charset="0"/>
                <a:ea typeface="Calibri" panose="020F0502020204030204" pitchFamily="34" charset="0"/>
              </a:rPr>
            </a:br>
            <a:r>
              <a:rPr lang="en-US" dirty="0">
                <a:latin typeface="Calibri" panose="020F0502020204030204" pitchFamily="34" charset="0"/>
                <a:ea typeface="Calibri" panose="020F0502020204030204" pitchFamily="34" charset="0"/>
              </a:rPr>
              <a:t>217 (1.6%) </a:t>
            </a:r>
            <a:r>
              <a:rPr lang="en-US" dirty="0" err="1">
                <a:latin typeface="Calibri" panose="020F0502020204030204" pitchFamily="34" charset="0"/>
                <a:ea typeface="Calibri" panose="020F0502020204030204" pitchFamily="34" charset="0"/>
              </a:rPr>
              <a:t>vs</a:t>
            </a:r>
            <a:r>
              <a:rPr lang="en-US" dirty="0">
                <a:latin typeface="Calibri" panose="020F0502020204030204" pitchFamily="34" charset="0"/>
                <a:ea typeface="Calibri" panose="020F0502020204030204" pitchFamily="34" charset="0"/>
              </a:rPr>
              <a:t> 202 (1.5%)</a:t>
            </a:r>
            <a:endParaRPr lang="en-GB" dirty="0"/>
          </a:p>
        </p:txBody>
      </p:sp>
    </p:spTree>
    <p:extLst>
      <p:ext uri="{BB962C8B-B14F-4D97-AF65-F5344CB8AC3E}">
        <p14:creationId xmlns:p14="http://schemas.microsoft.com/office/powerpoint/2010/main" val="1289955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pPr algn="ctr"/>
            <a:r>
              <a:rPr lang="en-GB" dirty="0" smtClean="0"/>
              <a:t>Laboratory Test </a:t>
            </a:r>
            <a:endParaRPr lang="en-GB" dirty="0"/>
          </a:p>
        </p:txBody>
      </p:sp>
      <p:sp>
        <p:nvSpPr>
          <p:cNvPr id="4" name="Rectangle 3"/>
          <p:cNvSpPr/>
          <p:nvPr/>
        </p:nvSpPr>
        <p:spPr>
          <a:xfrm>
            <a:off x="609600" y="2971800"/>
            <a:ext cx="7056000" cy="1485535"/>
          </a:xfrm>
          <a:prstGeom prst="rect">
            <a:avLst/>
          </a:prstGeom>
        </p:spPr>
        <p:txBody>
          <a:bodyPr>
            <a:spAutoFit/>
          </a:bodyPr>
          <a:lstStyle/>
          <a:p>
            <a:pPr marL="742950" lvl="1" indent="-285750">
              <a:lnSpc>
                <a:spcPct val="115000"/>
              </a:lnSpc>
              <a:spcAft>
                <a:spcPts val="0"/>
              </a:spcAft>
              <a:buFont typeface="Wingdings" panose="05000000000000000000" pitchFamily="2" charset="2"/>
              <a:buChar char=""/>
            </a:pPr>
            <a:r>
              <a:rPr lang="en-US" sz="2000" dirty="0">
                <a:solidFill>
                  <a:srgbClr val="000000"/>
                </a:solidFill>
                <a:latin typeface="Calibri" panose="020F0502020204030204" pitchFamily="34" charset="0"/>
                <a:ea typeface="Calibri" panose="020F0502020204030204" pitchFamily="34" charset="0"/>
              </a:rPr>
              <a:t>Aminotransferase level &gt; 3X ULN</a:t>
            </a:r>
            <a:br>
              <a:rPr lang="en-US" sz="2000" dirty="0">
                <a:solidFill>
                  <a:srgbClr val="000000"/>
                </a:solidFill>
                <a:latin typeface="Calibri" panose="020F0502020204030204" pitchFamily="34" charset="0"/>
                <a:ea typeface="Calibri" panose="020F0502020204030204" pitchFamily="34" charset="0"/>
              </a:rPr>
            </a:br>
            <a:r>
              <a:rPr lang="en-US" sz="2000" dirty="0">
                <a:solidFill>
                  <a:srgbClr val="000000"/>
                </a:solidFill>
                <a:latin typeface="Calibri" panose="020F0502020204030204" pitchFamily="34" charset="0"/>
                <a:ea typeface="Calibri" panose="020F0502020204030204" pitchFamily="34" charset="0"/>
              </a:rPr>
              <a:t>240 (1.8%) </a:t>
            </a:r>
            <a:r>
              <a:rPr lang="en-US" sz="2000" dirty="0" err="1">
                <a:solidFill>
                  <a:srgbClr val="000000"/>
                </a:solidFill>
                <a:latin typeface="Calibri" panose="020F0502020204030204" pitchFamily="34" charset="0"/>
                <a:ea typeface="Calibri" panose="020F0502020204030204" pitchFamily="34" charset="0"/>
              </a:rPr>
              <a:t>vs</a:t>
            </a:r>
            <a:r>
              <a:rPr lang="en-US" sz="2000" dirty="0">
                <a:solidFill>
                  <a:srgbClr val="000000"/>
                </a:solidFill>
                <a:latin typeface="Calibri" panose="020F0502020204030204" pitchFamily="34" charset="0"/>
                <a:ea typeface="Calibri" panose="020F0502020204030204" pitchFamily="34" charset="0"/>
              </a:rPr>
              <a:t> 242 (1.8</a:t>
            </a:r>
            <a:r>
              <a:rPr lang="en-US" sz="2000" dirty="0" smtClean="0">
                <a:solidFill>
                  <a:srgbClr val="000000"/>
                </a:solidFill>
                <a:latin typeface="Calibri" panose="020F0502020204030204" pitchFamily="34" charset="0"/>
                <a:ea typeface="Calibri" panose="020F0502020204030204" pitchFamily="34" charset="0"/>
              </a:rPr>
              <a:t>%)</a:t>
            </a:r>
            <a:endParaRPr lang="en-GB" sz="2000" dirty="0" smtClean="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sz="2000" dirty="0" smtClean="0">
                <a:latin typeface="Calibri" panose="020F0502020204030204" pitchFamily="34" charset="0"/>
                <a:ea typeface="Calibri" panose="020F0502020204030204" pitchFamily="34" charset="0"/>
              </a:rPr>
              <a:t>Creatinine </a:t>
            </a:r>
            <a:r>
              <a:rPr lang="en-US" sz="2000" dirty="0">
                <a:latin typeface="Calibri" panose="020F0502020204030204" pitchFamily="34" charset="0"/>
                <a:ea typeface="Calibri" panose="020F0502020204030204" pitchFamily="34" charset="0"/>
              </a:rPr>
              <a:t>kinase &gt; 5X ULN</a:t>
            </a:r>
            <a:br>
              <a:rPr lang="en-US" sz="2000" dirty="0">
                <a:latin typeface="Calibri" panose="020F0502020204030204" pitchFamily="34" charset="0"/>
                <a:ea typeface="Calibri" panose="020F0502020204030204" pitchFamily="34" charset="0"/>
              </a:rPr>
            </a:br>
            <a:r>
              <a:rPr lang="en-US" sz="2000" dirty="0">
                <a:latin typeface="Calibri" panose="020F0502020204030204" pitchFamily="34" charset="0"/>
                <a:ea typeface="Calibri" panose="020F0502020204030204" pitchFamily="34" charset="0"/>
              </a:rPr>
              <a:t>95 (0.7%) </a:t>
            </a:r>
            <a:r>
              <a:rPr lang="en-US" sz="2000" dirty="0" err="1">
                <a:latin typeface="Calibri" panose="020F0502020204030204" pitchFamily="34" charset="0"/>
                <a:ea typeface="Calibri" panose="020F0502020204030204" pitchFamily="34" charset="0"/>
              </a:rPr>
              <a:t>vs</a:t>
            </a:r>
            <a:r>
              <a:rPr lang="en-US" sz="2000" dirty="0">
                <a:latin typeface="Calibri" panose="020F0502020204030204" pitchFamily="34" charset="0"/>
                <a:ea typeface="Calibri" panose="020F0502020204030204" pitchFamily="34" charset="0"/>
              </a:rPr>
              <a:t> 99 (0.7%)</a:t>
            </a:r>
            <a:endParaRPr lang="en-GB" sz="2000" dirty="0"/>
          </a:p>
        </p:txBody>
      </p:sp>
    </p:spTree>
    <p:extLst>
      <p:ext uri="{BB962C8B-B14F-4D97-AF65-F5344CB8AC3E}">
        <p14:creationId xmlns:p14="http://schemas.microsoft.com/office/powerpoint/2010/main" val="1837063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style>
          <a:lnRef idx="1">
            <a:schemeClr val="accent1"/>
          </a:lnRef>
          <a:fillRef idx="2">
            <a:schemeClr val="accent1"/>
          </a:fillRef>
          <a:effectRef idx="1">
            <a:schemeClr val="accent1"/>
          </a:effectRef>
          <a:fontRef idx="minor">
            <a:schemeClr val="dk1"/>
          </a:fontRef>
        </p:style>
        <p:txBody>
          <a:bodyPr/>
          <a:lstStyle/>
          <a:p>
            <a:pPr algn="ctr"/>
            <a:r>
              <a:rPr lang="en-GB" dirty="0" smtClean="0"/>
              <a:t>Discussion </a:t>
            </a:r>
            <a:endParaRPr lang="en-GB" dirty="0"/>
          </a:p>
        </p:txBody>
      </p:sp>
      <p:sp>
        <p:nvSpPr>
          <p:cNvPr id="4" name="Rectangle 3"/>
          <p:cNvSpPr/>
          <p:nvPr/>
        </p:nvSpPr>
        <p:spPr>
          <a:xfrm>
            <a:off x="228600" y="2286000"/>
            <a:ext cx="9067800" cy="4247317"/>
          </a:xfrm>
          <a:prstGeom prst="rect">
            <a:avLst/>
          </a:prstGeom>
        </p:spPr>
        <p:txBody>
          <a:bodyPr wrap="square">
            <a:spAutoFit/>
          </a:bodyPr>
          <a:lstStyle/>
          <a:p>
            <a:pPr marL="285750" indent="-285750">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In this study, 27 564 patients </a:t>
            </a:r>
            <a:r>
              <a:rPr lang="en-GB" dirty="0" smtClean="0">
                <a:latin typeface="Times New Roman" panose="02020603050405020304" pitchFamily="18" charset="0"/>
                <a:cs typeface="Times New Roman" panose="02020603050405020304" pitchFamily="18" charset="0"/>
              </a:rPr>
              <a:t>with established </a:t>
            </a:r>
            <a:r>
              <a:rPr lang="en-GB" dirty="0">
                <a:latin typeface="Times New Roman" panose="02020603050405020304" pitchFamily="18" charset="0"/>
                <a:cs typeface="Times New Roman" panose="02020603050405020304" pitchFamily="18" charset="0"/>
              </a:rPr>
              <a:t>atherosclerotic </a:t>
            </a:r>
            <a:r>
              <a:rPr lang="en-GB" dirty="0" smtClean="0">
                <a:latin typeface="Times New Roman" panose="02020603050405020304" pitchFamily="18" charset="0"/>
                <a:cs typeface="Times New Roman" panose="02020603050405020304" pitchFamily="18" charset="0"/>
              </a:rPr>
              <a:t>cardiovascular disease and </a:t>
            </a:r>
            <a:r>
              <a:rPr lang="en-GB" dirty="0">
                <a:latin typeface="Times New Roman" panose="02020603050405020304" pitchFamily="18" charset="0"/>
                <a:cs typeface="Times New Roman" panose="02020603050405020304" pitchFamily="18" charset="0"/>
              </a:rPr>
              <a:t>LDL </a:t>
            </a:r>
            <a:r>
              <a:rPr lang="en-GB" dirty="0" smtClean="0">
                <a:latin typeface="Times New Roman" panose="02020603050405020304" pitchFamily="18" charset="0"/>
                <a:cs typeface="Times New Roman" panose="02020603050405020304" pitchFamily="18" charset="0"/>
              </a:rPr>
              <a:t>cholesterol levels &gt;_</a:t>
            </a:r>
            <a:r>
              <a:rPr lang="en-GB" dirty="0">
                <a:latin typeface="Times New Roman" panose="02020603050405020304" pitchFamily="18" charset="0"/>
                <a:cs typeface="Times New Roman" panose="02020603050405020304" pitchFamily="18" charset="0"/>
              </a:rPr>
              <a:t>70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(1.8 </a:t>
            </a:r>
            <a:r>
              <a:rPr lang="en-GB" dirty="0" err="1">
                <a:latin typeface="Times New Roman" panose="02020603050405020304" pitchFamily="18" charset="0"/>
                <a:cs typeface="Times New Roman" panose="02020603050405020304" pitchFamily="18" charset="0"/>
              </a:rPr>
              <a:t>mmol</a:t>
            </a:r>
            <a:r>
              <a:rPr lang="en-GB" dirty="0">
                <a:latin typeface="Times New Roman" panose="02020603050405020304" pitchFamily="18" charset="0"/>
                <a:cs typeface="Times New Roman" panose="02020603050405020304" pitchFamily="18" charset="0"/>
              </a:rPr>
              <a:t>/L</a:t>
            </a:r>
            <a:r>
              <a:rPr lang="en-GB" dirty="0" smtClean="0">
                <a:latin typeface="Times New Roman" panose="02020603050405020304" pitchFamily="18" charset="0"/>
                <a:cs typeface="Times New Roman" panose="02020603050405020304" pitchFamily="18" charset="0"/>
              </a:rPr>
              <a:t>) were used as the study population</a:t>
            </a:r>
          </a:p>
          <a:p>
            <a:pPr marL="285750" indent="-285750">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D</a:t>
            </a:r>
            <a:r>
              <a:rPr lang="en-GB" dirty="0" smtClean="0">
                <a:latin typeface="Times New Roman" panose="02020603050405020304" pitchFamily="18" charset="0"/>
                <a:cs typeface="Times New Roman" panose="02020603050405020304" pitchFamily="18" charset="0"/>
              </a:rPr>
              <a:t>espite </a:t>
            </a:r>
            <a:r>
              <a:rPr lang="en-GB" dirty="0">
                <a:latin typeface="Times New Roman" panose="02020603050405020304" pitchFamily="18" charset="0"/>
                <a:cs typeface="Times New Roman" panose="02020603050405020304" pitchFamily="18" charset="0"/>
              </a:rPr>
              <a:t>optimized lipid-lowering </a:t>
            </a:r>
            <a:r>
              <a:rPr lang="en-GB" dirty="0" smtClean="0">
                <a:latin typeface="Times New Roman" panose="02020603050405020304" pitchFamily="18" charset="0"/>
                <a:cs typeface="Times New Roman" panose="02020603050405020304" pitchFamily="18" charset="0"/>
              </a:rPr>
              <a:t>therapy(mostly </a:t>
            </a:r>
            <a:r>
              <a:rPr lang="en-GB" dirty="0">
                <a:latin typeface="Times New Roman" panose="02020603050405020304" pitchFamily="18" charset="0"/>
                <a:cs typeface="Times New Roman" panose="02020603050405020304" pitchFamily="18" charset="0"/>
              </a:rPr>
              <a:t>intense statin treatment) </a:t>
            </a:r>
            <a:r>
              <a:rPr lang="en-GB" dirty="0" smtClean="0">
                <a:latin typeface="Times New Roman" panose="02020603050405020304" pitchFamily="18" charset="0"/>
                <a:cs typeface="Times New Roman" panose="02020603050405020304" pitchFamily="18" charset="0"/>
              </a:rPr>
              <a:t>were randomized </a:t>
            </a:r>
            <a:r>
              <a:rPr lang="en-GB" dirty="0">
                <a:latin typeface="Times New Roman" panose="02020603050405020304" pitchFamily="18" charset="0"/>
                <a:cs typeface="Times New Roman" panose="02020603050405020304" pitchFamily="18" charset="0"/>
              </a:rPr>
              <a:t>to treatment </a:t>
            </a:r>
            <a:r>
              <a:rPr lang="en-GB" dirty="0" smtClean="0">
                <a:latin typeface="Times New Roman" panose="02020603050405020304" pitchFamily="18" charset="0"/>
                <a:cs typeface="Times New Roman" panose="02020603050405020304" pitchFamily="18" charset="0"/>
              </a:rPr>
              <a:t>with evolocumab </a:t>
            </a:r>
            <a:r>
              <a:rPr lang="en-GB" dirty="0">
                <a:latin typeface="Times New Roman" panose="02020603050405020304" pitchFamily="18" charset="0"/>
                <a:cs typeface="Times New Roman" panose="02020603050405020304" pitchFamily="18" charset="0"/>
              </a:rPr>
              <a:t>(a monoclonal </a:t>
            </a:r>
            <a:r>
              <a:rPr lang="en-GB" dirty="0" smtClean="0">
                <a:latin typeface="Times New Roman" panose="02020603050405020304" pitchFamily="18" charset="0"/>
                <a:cs typeface="Times New Roman" panose="02020603050405020304" pitchFamily="18" charset="0"/>
              </a:rPr>
              <a:t>antibody </a:t>
            </a:r>
            <a:r>
              <a:rPr lang="en-GB" dirty="0">
                <a:latin typeface="Times New Roman" panose="02020603050405020304" pitchFamily="18" charset="0"/>
                <a:cs typeface="Times New Roman" panose="02020603050405020304" pitchFamily="18" charset="0"/>
              </a:rPr>
              <a:t>inhibiting PCSK9; either 140 </a:t>
            </a:r>
            <a:r>
              <a:rPr lang="en-GB" dirty="0" err="1" smtClean="0">
                <a:latin typeface="Times New Roman" panose="02020603050405020304" pitchFamily="18" charset="0"/>
                <a:cs typeface="Times New Roman" panose="02020603050405020304" pitchFamily="18" charset="0"/>
              </a:rPr>
              <a:t>mgevery</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2 weeks or 420 mg monthly) or matching placebo</a:t>
            </a:r>
          </a:p>
          <a:p>
            <a:pPr marL="285750" indent="-2857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significant </a:t>
            </a:r>
            <a:r>
              <a:rPr lang="en-GB" dirty="0" smtClean="0">
                <a:latin typeface="Times New Roman" panose="02020603050405020304" pitchFamily="18" charset="0"/>
                <a:cs typeface="Times New Roman" panose="02020603050405020304" pitchFamily="18" charset="0"/>
              </a:rPr>
              <a:t>59%reduction </a:t>
            </a:r>
            <a:r>
              <a:rPr lang="en-GB" dirty="0">
                <a:latin typeface="Times New Roman" panose="02020603050405020304" pitchFamily="18" charset="0"/>
                <a:cs typeface="Times New Roman" panose="02020603050405020304" pitchFamily="18" charset="0"/>
              </a:rPr>
              <a:t>in LDL cholesterol levels was observed with evolocumab </a:t>
            </a:r>
            <a:r>
              <a:rPr lang="en-GB" dirty="0" smtClean="0">
                <a:latin typeface="Times New Roman" panose="02020603050405020304" pitchFamily="18" charset="0"/>
                <a:cs typeface="Times New Roman" panose="02020603050405020304" pitchFamily="18" charset="0"/>
              </a:rPr>
              <a:t>treat-</a:t>
            </a:r>
            <a:r>
              <a:rPr lang="en-GB" dirty="0" err="1" smtClean="0">
                <a:latin typeface="Times New Roman" panose="02020603050405020304" pitchFamily="18" charset="0"/>
                <a:cs typeface="Times New Roman" panose="02020603050405020304" pitchFamily="18" charset="0"/>
              </a:rPr>
              <a:t>ment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when compared with placebo at 48 weeks from a median LDL </a:t>
            </a:r>
            <a:r>
              <a:rPr lang="en-GB" dirty="0" err="1" smtClean="0">
                <a:latin typeface="Times New Roman" panose="02020603050405020304" pitchFamily="18" charset="0"/>
                <a:cs typeface="Times New Roman" panose="02020603050405020304" pitchFamily="18" charset="0"/>
              </a:rPr>
              <a:t>cho-lesterol</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at baseline of 92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2.4 </a:t>
            </a:r>
            <a:r>
              <a:rPr lang="en-GB" dirty="0" err="1">
                <a:latin typeface="Times New Roman" panose="02020603050405020304" pitchFamily="18" charset="0"/>
                <a:cs typeface="Times New Roman" panose="02020603050405020304" pitchFamily="18" charset="0"/>
              </a:rPr>
              <a:t>mmol</a:t>
            </a:r>
            <a:r>
              <a:rPr lang="en-GB" dirty="0">
                <a:latin typeface="Times New Roman" panose="02020603050405020304" pitchFamily="18" charset="0"/>
                <a:cs typeface="Times New Roman" panose="02020603050405020304" pitchFamily="18" charset="0"/>
              </a:rPr>
              <a:t>/L) to 30 mg/</a:t>
            </a:r>
            <a:r>
              <a:rPr lang="en-GB" dirty="0" err="1">
                <a:latin typeface="Times New Roman" panose="02020603050405020304" pitchFamily="18" charset="0"/>
                <a:cs typeface="Times New Roman" panose="02020603050405020304" pitchFamily="18" charset="0"/>
              </a:rPr>
              <a:t>dL</a:t>
            </a:r>
            <a:r>
              <a:rPr lang="en-GB" dirty="0">
                <a:latin typeface="Times New Roman" panose="02020603050405020304" pitchFamily="18" charset="0"/>
                <a:cs typeface="Times New Roman" panose="02020603050405020304" pitchFamily="18" charset="0"/>
              </a:rPr>
              <a:t> (0.78 </a:t>
            </a:r>
            <a:r>
              <a:rPr lang="en-GB" dirty="0" err="1" smtClean="0">
                <a:latin typeface="Times New Roman" panose="02020603050405020304" pitchFamily="18" charset="0"/>
                <a:cs typeface="Times New Roman" panose="02020603050405020304" pitchFamily="18" charset="0"/>
              </a:rPr>
              <a:t>mmol</a:t>
            </a:r>
            <a:r>
              <a:rPr lang="en-GB" dirty="0" smtClean="0">
                <a:latin typeface="Times New Roman" panose="02020603050405020304" pitchFamily="18" charset="0"/>
                <a:cs typeface="Times New Roman" panose="02020603050405020304" pitchFamily="18" charset="0"/>
              </a:rPr>
              <a:t>/L)</a:t>
            </a:r>
          </a:p>
          <a:p>
            <a:pPr marL="285750" indent="-2857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Importantly</a:t>
            </a:r>
            <a:r>
              <a:rPr lang="en-GB" dirty="0">
                <a:latin typeface="Times New Roman" panose="02020603050405020304" pitchFamily="18" charset="0"/>
                <a:cs typeface="Times New Roman" panose="02020603050405020304" pitchFamily="18" charset="0"/>
              </a:rPr>
              <a:t>, during a median follow-up time of 26 months, a significantly</a:t>
            </a:r>
          </a:p>
          <a:p>
            <a:r>
              <a:rPr lang="en-GB" dirty="0">
                <a:latin typeface="Times New Roman" panose="02020603050405020304" pitchFamily="18" charset="0"/>
                <a:cs typeface="Times New Roman" panose="02020603050405020304" pitchFamily="18" charset="0"/>
              </a:rPr>
              <a:t>reduced risk of cardiovascular events (</a:t>
            </a:r>
            <a:r>
              <a:rPr lang="en-GB" dirty="0" smtClean="0">
                <a:latin typeface="Times New Roman" panose="02020603050405020304" pitchFamily="18" charset="0"/>
                <a:cs typeface="Times New Roman" panose="02020603050405020304" pitchFamily="18" charset="0"/>
              </a:rPr>
              <a:t>in </a:t>
            </a:r>
            <a:r>
              <a:rPr lang="en-GB" dirty="0">
                <a:latin typeface="Times New Roman" panose="02020603050405020304" pitchFamily="18" charset="0"/>
                <a:cs typeface="Times New Roman" panose="02020603050405020304" pitchFamily="18" charset="0"/>
              </a:rPr>
              <a:t>particular myocardial </a:t>
            </a:r>
            <a:r>
              <a:rPr lang="en-GB" dirty="0" err="1" smtClean="0">
                <a:latin typeface="Times New Roman" panose="02020603050405020304" pitchFamily="18" charset="0"/>
                <a:cs typeface="Times New Roman" panose="02020603050405020304" pitchFamily="18" charset="0"/>
              </a:rPr>
              <a:t>infarctionsand</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strokes) was observed in </a:t>
            </a:r>
            <a:r>
              <a:rPr lang="en-GB" dirty="0" smtClean="0">
                <a:latin typeface="Times New Roman" panose="02020603050405020304" pitchFamily="18" charset="0"/>
                <a:cs typeface="Times New Roman" panose="02020603050405020304" pitchFamily="18" charset="0"/>
              </a:rPr>
              <a:t>patients </a:t>
            </a:r>
            <a:r>
              <a:rPr lang="en-GB" dirty="0">
                <a:latin typeface="Times New Roman" panose="02020603050405020304" pitchFamily="18" charset="0"/>
                <a:cs typeface="Times New Roman" panose="02020603050405020304" pitchFamily="18" charset="0"/>
              </a:rPr>
              <a:t>treated with PCSK9 inhibition</a:t>
            </a:r>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val="2600834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066800"/>
          </a:xfrm>
        </p:spPr>
        <p:style>
          <a:lnRef idx="3">
            <a:schemeClr val="lt1"/>
          </a:lnRef>
          <a:fillRef idx="1">
            <a:schemeClr val="accent3"/>
          </a:fillRef>
          <a:effectRef idx="1">
            <a:schemeClr val="accent3"/>
          </a:effectRef>
          <a:fontRef idx="minor">
            <a:schemeClr val="lt1"/>
          </a:fontRef>
        </p:style>
        <p:txBody>
          <a:bodyPr/>
          <a:lstStyle/>
          <a:p>
            <a:pPr algn="ctr"/>
            <a:r>
              <a:rPr lang="en-GB" dirty="0" smtClean="0"/>
              <a:t>Conclusion </a:t>
            </a:r>
            <a:endParaRPr lang="en-GB" dirty="0"/>
          </a:p>
        </p:txBody>
      </p:sp>
      <p:sp>
        <p:nvSpPr>
          <p:cNvPr id="4" name="Rectangle 3"/>
          <p:cNvSpPr/>
          <p:nvPr/>
        </p:nvSpPr>
        <p:spPr>
          <a:xfrm>
            <a:off x="0" y="2133600"/>
            <a:ext cx="9144000" cy="384657"/>
          </a:xfrm>
          <a:prstGeom prst="rect">
            <a:avLst/>
          </a:prstGeom>
        </p:spPr>
        <p:txBody>
          <a:bodyPr wrap="square">
            <a:spAutoFit/>
          </a:bodyPr>
          <a:lstStyle/>
          <a:p>
            <a:pPr lvl="0">
              <a:lnSpc>
                <a:spcPct val="115000"/>
              </a:lnSpc>
              <a:spcAft>
                <a:spcPts val="0"/>
              </a:spcAft>
            </a:pPr>
            <a:endParaRPr lang="en-GB" dirty="0"/>
          </a:p>
        </p:txBody>
      </p:sp>
      <p:sp>
        <p:nvSpPr>
          <p:cNvPr id="5" name="Rectangle 4"/>
          <p:cNvSpPr/>
          <p:nvPr/>
        </p:nvSpPr>
        <p:spPr>
          <a:xfrm>
            <a:off x="533400" y="1828800"/>
            <a:ext cx="8352000" cy="5152180"/>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Inhibition of PCSK9 with Evolocumab on a background of statin therapy lowered LDL cholesterol levels to a median of 30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and reduced the risk of cardiovascular events. Patients with ASCVD benefit from lowering of LDL cholesterol levels below current targets. </a:t>
            </a:r>
            <a:b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FOURIER trial provided insight into the benefit of decreasing LDL cholesterol levels to median levels lower than those in previous trials.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PROVE IT-TIMI 22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Significant reductions in major cardiovascular events.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TNT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More intensive statin regimen lowered LDL cholesterol levels from 100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70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IMPROVE-IT trial</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Added </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ezetimibe</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statin therapy lowered LDL cholesterol levels from 70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54 mg/</a:t>
            </a:r>
            <a:r>
              <a:rPr lang="en-US" sz="16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dL</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and significantly reduced major cardiovascular events.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1143000" lvl="2" indent="-22860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FOURIER rates of mortality were one third of 4S.</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742950" lvl="1" indent="-285750">
              <a:lnSpc>
                <a:spcPct val="115000"/>
              </a:lnSpc>
              <a:spcAft>
                <a:spcPts val="0"/>
              </a:spcAft>
              <a:buFont typeface="Wingdings" panose="05000000000000000000" pitchFamily="2" charset="2"/>
              <a:buChar char=""/>
            </a:pP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SEARCH</a:t>
            </a:r>
            <a:endParaRPr lang="en-GB"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Similar to FOURIER, no effect on hospitalization for unstable angina. </a:t>
            </a:r>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935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style>
          <a:lnRef idx="1">
            <a:schemeClr val="accent4"/>
          </a:lnRef>
          <a:fillRef idx="2">
            <a:schemeClr val="accent4"/>
          </a:fillRef>
          <a:effectRef idx="1">
            <a:schemeClr val="accent4"/>
          </a:effectRef>
          <a:fontRef idx="minor">
            <a:schemeClr val="dk1"/>
          </a:fontRef>
        </p:style>
        <p:txBody>
          <a:bodyPr/>
          <a:lstStyle/>
          <a:p>
            <a:pPr algn="ctr"/>
            <a:r>
              <a:rPr lang="en-GB" dirty="0" smtClean="0"/>
              <a:t>Critique </a:t>
            </a:r>
            <a:endParaRPr lang="en-GB" dirty="0"/>
          </a:p>
        </p:txBody>
      </p:sp>
      <p:sp>
        <p:nvSpPr>
          <p:cNvPr id="4" name="Rectangle 3"/>
          <p:cNvSpPr/>
          <p:nvPr/>
        </p:nvSpPr>
        <p:spPr>
          <a:xfrm>
            <a:off x="-7374" y="1828800"/>
            <a:ext cx="9143999" cy="7017306"/>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Background and </a:t>
            </a:r>
            <a:r>
              <a:rPr lang="en-US" b="1" dirty="0" smtClean="0">
                <a:solidFill>
                  <a:schemeClr val="bg2">
                    <a:lumMod val="10000"/>
                  </a:schemeClr>
                </a:solidFill>
                <a:latin typeface="Calibri" panose="020F0502020204030204" pitchFamily="34" charset="0"/>
                <a:cs typeface="Calibri" panose="020F0502020204030204" pitchFamily="34" charset="0"/>
              </a:rPr>
              <a:t>Rationale</a:t>
            </a:r>
            <a:r>
              <a:rPr lang="en-US" b="1" dirty="0" smtClean="0">
                <a:solidFill>
                  <a:srgbClr val="FF0000"/>
                </a:solidFill>
                <a:latin typeface="Calibri" panose="020F0502020204030204" pitchFamily="34" charset="0"/>
                <a:cs typeface="Calibri" panose="020F0502020204030204" pitchFamily="34" charset="0"/>
              </a:rPr>
              <a:t>:   Satisfactory</a:t>
            </a: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background is presented </a:t>
            </a:r>
            <a:r>
              <a:rPr lang="en-US" b="1" dirty="0">
                <a:solidFill>
                  <a:schemeClr val="accent1">
                    <a:lumMod val="50000"/>
                  </a:schemeClr>
                </a:solidFill>
                <a:latin typeface="Calibri" panose="020F0502020204030204" pitchFamily="34" charset="0"/>
                <a:cs typeface="Calibri" panose="020F0502020204030204" pitchFamily="34" charset="0"/>
              </a:rPr>
              <a:t>appropriately </a:t>
            </a:r>
            <a:r>
              <a:rPr lang="en-US" dirty="0">
                <a:latin typeface="Calibri" panose="020F0502020204030204" pitchFamily="34" charset="0"/>
                <a:cs typeface="Calibri" panose="020F0502020204030204" pitchFamily="34" charset="0"/>
              </a:rPr>
              <a:t>and it is </a:t>
            </a:r>
            <a:r>
              <a:rPr lang="en-US" dirty="0">
                <a:solidFill>
                  <a:schemeClr val="accent1">
                    <a:lumMod val="50000"/>
                  </a:schemeClr>
                </a:solidFill>
                <a:latin typeface="Calibri" panose="020F0502020204030204" pitchFamily="34" charset="0"/>
                <a:cs typeface="Calibri" panose="020F0502020204030204" pitchFamily="34" charset="0"/>
              </a:rPr>
              <a:t>justified </a:t>
            </a:r>
            <a:r>
              <a:rPr lang="en-US" dirty="0">
                <a:latin typeface="Calibri" panose="020F0502020204030204" pitchFamily="34" charset="0"/>
                <a:cs typeface="Calibri" panose="020F0502020204030204" pitchFamily="34" charset="0"/>
              </a:rPr>
              <a:t>by the author as he </a:t>
            </a:r>
            <a:r>
              <a:rPr lang="en-US" dirty="0" smtClean="0">
                <a:latin typeface="Calibri" panose="020F0502020204030204" pitchFamily="34" charset="0"/>
                <a:cs typeface="Calibri" panose="020F0502020204030204" pitchFamily="34" charset="0"/>
              </a:rPr>
              <a:t>mentioned </a:t>
            </a:r>
            <a:r>
              <a:rPr lang="en-US" b="1" dirty="0" smtClean="0">
                <a:solidFill>
                  <a:schemeClr val="tx1">
                    <a:lumMod val="95000"/>
                    <a:lumOff val="5000"/>
                  </a:schemeClr>
                </a:solidFill>
                <a:latin typeface="Calibri" panose="020F0502020204030204" pitchFamily="34" charset="0"/>
                <a:cs typeface="Calibri" panose="020F0502020204030204" pitchFamily="34" charset="0"/>
              </a:rPr>
              <a:t>that </a:t>
            </a:r>
            <a:r>
              <a:rPr lang="en-GB" dirty="0" smtClean="0">
                <a:latin typeface="Times New Roman" panose="02020603050405020304" pitchFamily="18" charset="0"/>
                <a:cs typeface="Times New Roman" panose="02020603050405020304" pitchFamily="18" charset="0"/>
              </a:rPr>
              <a:t>Evolocomb </a:t>
            </a:r>
            <a:r>
              <a:rPr lang="en-GB" dirty="0">
                <a:latin typeface="Times New Roman" panose="02020603050405020304" pitchFamily="18" charset="0"/>
                <a:cs typeface="Times New Roman" panose="02020603050405020304" pitchFamily="18" charset="0"/>
              </a:rPr>
              <a:t>also lowers low-density lipoprotein (LDL) cholesterol levels by sixty percent </a:t>
            </a:r>
          </a:p>
          <a:p>
            <a:endParaRPr lang="en-US" b="1" dirty="0" smtClean="0">
              <a:solidFill>
                <a:schemeClr val="tx1">
                  <a:lumMod val="95000"/>
                  <a:lumOff val="5000"/>
                </a:schemeClr>
              </a:solidFill>
              <a:latin typeface="Calibri" panose="020F0502020204030204" pitchFamily="34" charset="0"/>
              <a:cs typeface="Calibri" panose="020F0502020204030204" pitchFamily="34" charset="0"/>
            </a:endParaRPr>
          </a:p>
          <a:p>
            <a:r>
              <a:rPr lang="en-US" b="1" u="sng" dirty="0" smtClean="0">
                <a:solidFill>
                  <a:srgbClr val="00B050"/>
                </a:solidFill>
                <a:latin typeface="Calibri" panose="020F0502020204030204" pitchFamily="34" charset="0"/>
                <a:cs typeface="Calibri" panose="020F0502020204030204" pitchFamily="34" charset="0"/>
              </a:rPr>
              <a:t>Previous trials </a:t>
            </a:r>
            <a:endParaRPr lang="en-US" b="1" u="sng" dirty="0">
              <a:solidFill>
                <a:srgbClr val="00B05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a:t>previous trials of more intensive LDL cholesterol–lowering therapy as compared with moderate-intensity statin therapy,</a:t>
            </a:r>
            <a:r>
              <a:rPr lang="en-GB" baseline="30000" dirty="0"/>
              <a:t>15,25</a:t>
            </a:r>
            <a:r>
              <a:rPr lang="en-GB" dirty="0"/>
              <a:t> </a:t>
            </a:r>
            <a:r>
              <a:rPr lang="en-GB" dirty="0" smtClean="0"/>
              <a:t>it was found that there was </a:t>
            </a:r>
            <a:r>
              <a:rPr lang="en-GB" dirty="0"/>
              <a:t>no effect of additional lowering of LDL cholesterol levels on cardiovascular mortality. </a:t>
            </a:r>
            <a:endParaRPr lang="en-GB" dirty="0" smtClean="0"/>
          </a:p>
          <a:p>
            <a:pPr marL="285750" indent="-285750">
              <a:buFont typeface="Wingdings" panose="05000000000000000000" pitchFamily="2" charset="2"/>
              <a:buChar char="Ø"/>
            </a:pPr>
            <a:r>
              <a:rPr lang="en-GB" dirty="0" smtClean="0"/>
              <a:t>The </a:t>
            </a:r>
            <a:r>
              <a:rPr lang="en-GB" dirty="0"/>
              <a:t>rate of use of evidence-based cardiovascular pharmacotherapies that lower cardiovascular mortality was very high in FOURIER,</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tx2">
                    <a:lumMod val="50000"/>
                  </a:schemeClr>
                </a:solidFill>
                <a:latin typeface="Calibri" panose="020F0502020204030204" pitchFamily="34" charset="0"/>
                <a:cs typeface="Calibri" panose="020F0502020204030204" pitchFamily="34" charset="0"/>
              </a:rPr>
              <a:t>Objectives: </a:t>
            </a:r>
            <a:r>
              <a:rPr lang="en-US" b="1" dirty="0" smtClean="0">
                <a:solidFill>
                  <a:srgbClr val="FF0000"/>
                </a:solidFill>
                <a:latin typeface="Calibri" panose="020F0502020204030204" pitchFamily="34" charset="0"/>
                <a:cs typeface="Calibri" panose="020F0502020204030204" pitchFamily="34" charset="0"/>
              </a:rPr>
              <a:t>Satisfactory</a:t>
            </a:r>
            <a:r>
              <a:rPr lang="en-US" b="1" dirty="0" smtClean="0">
                <a:solidFill>
                  <a:schemeClr val="tx2">
                    <a:lumMod val="50000"/>
                  </a:schemeClr>
                </a:solidFill>
                <a:latin typeface="Calibri" panose="020F0502020204030204" pitchFamily="34" charset="0"/>
                <a:cs typeface="Calibri" panose="020F0502020204030204" pitchFamily="34" charset="0"/>
              </a:rPr>
              <a:t> </a:t>
            </a:r>
            <a:endParaRPr lang="en-US" b="1"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a:t>
            </a:r>
            <a:r>
              <a:rPr lang="en-US" dirty="0">
                <a:solidFill>
                  <a:srgbClr val="FF0000"/>
                </a:solidFill>
                <a:latin typeface="Calibri" panose="020F0502020204030204" pitchFamily="34" charset="0"/>
                <a:cs typeface="Calibri" panose="020F0502020204030204" pitchFamily="34" charset="0"/>
              </a:rPr>
              <a:t>objective</a:t>
            </a:r>
            <a:r>
              <a:rPr lang="en-US" dirty="0">
                <a:latin typeface="Calibri" panose="020F0502020204030204" pitchFamily="34" charset="0"/>
                <a:cs typeface="Calibri" panose="020F0502020204030204" pitchFamily="34" charset="0"/>
              </a:rPr>
              <a:t> of the study was stated </a:t>
            </a:r>
            <a:r>
              <a:rPr lang="en-US" dirty="0" smtClean="0">
                <a:latin typeface="Calibri" panose="020F0502020204030204" pitchFamily="34" charset="0"/>
                <a:cs typeface="Calibri" panose="020F0502020204030204" pitchFamily="34" charset="0"/>
              </a:rPr>
              <a:t>clearly about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FOURIER trial tested the clinical efficacy and safety of </a:t>
            </a:r>
            <a:r>
              <a:rPr lang="en-US" dirty="0" err="1">
                <a:latin typeface="Times New Roman" panose="02020603050405020304" pitchFamily="18" charset="0"/>
                <a:cs typeface="Times New Roman" panose="02020603050405020304" pitchFamily="18" charset="0"/>
              </a:rPr>
              <a:t>Evolocumab</a:t>
            </a:r>
            <a:r>
              <a:rPr lang="en-US" dirty="0">
                <a:latin typeface="Times New Roman" panose="02020603050405020304" pitchFamily="18" charset="0"/>
                <a:cs typeface="Times New Roman" panose="02020603050405020304" pitchFamily="18" charset="0"/>
              </a:rPr>
              <a:t> when added to high-intensity or moderate-intensity statin therapy in patients with clinical ASCVD</a:t>
            </a:r>
          </a:p>
          <a:p>
            <a:endParaRPr lang="en-US" b="1" dirty="0" smtClean="0">
              <a:solidFill>
                <a:srgbClr val="FF0000"/>
              </a:solidFill>
              <a:latin typeface="Calibri" panose="020F0502020204030204" pitchFamily="34" charset="0"/>
              <a:cs typeface="Calibri" panose="020F0502020204030204" pitchFamily="34" charset="0"/>
            </a:endParaRPr>
          </a:p>
          <a:p>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smtClean="0">
              <a:solidFill>
                <a:srgbClr val="FF0000"/>
              </a:solidFill>
              <a:latin typeface="Calibri" panose="020F0502020204030204" pitchFamily="34" charset="0"/>
              <a:cs typeface="Calibri" panose="020F0502020204030204" pitchFamily="34" charset="0"/>
            </a:endParaRPr>
          </a:p>
          <a:p>
            <a:endParaRPr lang="en-GB" dirty="0">
              <a:solidFill>
                <a:srgbClr val="FF0000"/>
              </a:solidFill>
            </a:endParaRPr>
          </a:p>
        </p:txBody>
      </p:sp>
    </p:spTree>
    <p:extLst>
      <p:ext uri="{BB962C8B-B14F-4D97-AF65-F5344CB8AC3E}">
        <p14:creationId xmlns:p14="http://schemas.microsoft.com/office/powerpoint/2010/main" val="1249110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762000"/>
            <a:ext cx="8763000" cy="4524315"/>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anose="020F0502020204030204" pitchFamily="34" charset="0"/>
                <a:cs typeface="Calibri" panose="020F0502020204030204" pitchFamily="34" charset="0"/>
              </a:rPr>
              <a:t>Control of Treatment-Related </a:t>
            </a:r>
            <a:r>
              <a:rPr lang="en-US" b="1" dirty="0" smtClean="0">
                <a:solidFill>
                  <a:schemeClr val="bg2">
                    <a:lumMod val="10000"/>
                  </a:schemeClr>
                </a:solidFill>
                <a:latin typeface="Calibri" panose="020F0502020204030204" pitchFamily="34" charset="0"/>
                <a:cs typeface="Calibri" panose="020F0502020204030204" pitchFamily="34" charset="0"/>
              </a:rPr>
              <a:t>Bias:  </a:t>
            </a:r>
            <a:r>
              <a:rPr lang="en-US" b="1" dirty="0" smtClean="0">
                <a:solidFill>
                  <a:srgbClr val="FF0000"/>
                </a:solidFill>
                <a:latin typeface="Calibri" panose="020F0502020204030204" pitchFamily="34" charset="0"/>
                <a:cs typeface="Calibri" panose="020F0502020204030204" pitchFamily="34" charset="0"/>
              </a:rPr>
              <a:t>Satisfactory</a:t>
            </a: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a:latin typeface="Calibri" panose="020F0502020204030204" pitchFamily="34" charset="0"/>
                <a:cs typeface="Calibri" panose="020F0502020204030204" pitchFamily="34" charset="0"/>
              </a:rPr>
              <a:t>The study was </a:t>
            </a:r>
            <a:r>
              <a:rPr lang="en-US" dirty="0">
                <a:solidFill>
                  <a:srgbClr val="92D050"/>
                </a:solidFill>
                <a:latin typeface="Calibri" panose="020F0502020204030204" pitchFamily="34" charset="0"/>
                <a:cs typeface="Calibri" panose="020F0502020204030204" pitchFamily="34" charset="0"/>
              </a:rPr>
              <a:t>double blinded</a:t>
            </a:r>
            <a:endParaRPr lang="en-US" b="1" dirty="0" smtClean="0">
              <a:solidFill>
                <a:srgbClr val="92D050"/>
              </a:solidFill>
              <a:latin typeface="Calibri" panose="020F0502020204030204" pitchFamily="34" charset="0"/>
              <a:cs typeface="Calibri" panose="020F0502020204030204" pitchFamily="34" charset="0"/>
            </a:endParaRPr>
          </a:p>
          <a:p>
            <a:pPr marL="285750" lvl="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drugs</a:t>
            </a:r>
            <a:r>
              <a:rPr lang="en-US" dirty="0" smtClean="0">
                <a:solidFill>
                  <a:srgbClr val="92D050"/>
                </a:solidFill>
                <a:latin typeface="Calibri" panose="020F0502020204030204" pitchFamily="34" charset="0"/>
                <a:cs typeface="Calibri" panose="020F0502020204030204" pitchFamily="34" charset="0"/>
              </a:rPr>
              <a:t>, doses </a:t>
            </a:r>
            <a:r>
              <a:rPr lang="en-US" dirty="0">
                <a:solidFill>
                  <a:srgbClr val="92D050"/>
                </a:solidFill>
                <a:latin typeface="Calibri" panose="020F0502020204030204" pitchFamily="34" charset="0"/>
                <a:cs typeface="Calibri" panose="020F0502020204030204" pitchFamily="34" charset="0"/>
              </a:rPr>
              <a:t>, regimen, and time of administration  </a:t>
            </a:r>
            <a:r>
              <a:rPr lang="en-US" dirty="0" smtClean="0">
                <a:solidFill>
                  <a:schemeClr val="tx2">
                    <a:lumMod val="50000"/>
                  </a:schemeClr>
                </a:solidFill>
                <a:latin typeface="Calibri" panose="020F0502020204030204" pitchFamily="34" charset="0"/>
                <a:cs typeface="Calibri" panose="020F0502020204030204" pitchFamily="34" charset="0"/>
              </a:rPr>
              <a:t>was clearly mentioned and outlined </a:t>
            </a:r>
            <a:endParaRPr lang="en-US" dirty="0">
              <a:solidFill>
                <a:schemeClr val="tx2">
                  <a:lumMod val="50000"/>
                </a:schemeClr>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GB" dirty="0" smtClean="0"/>
              <a:t>patients </a:t>
            </a:r>
            <a:r>
              <a:rPr lang="en-GB" dirty="0"/>
              <a:t>were randomly assigned in a 1:1 ratio to receive subcutaneous injections of evolocumab </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Random </a:t>
            </a:r>
            <a:r>
              <a:rPr lang="en-US" dirty="0">
                <a:latin typeface="Calibri" panose="020F0502020204030204" pitchFamily="34" charset="0"/>
                <a:cs typeface="Calibri" panose="020F0502020204030204" pitchFamily="34" charset="0"/>
              </a:rPr>
              <a:t>assignment done through computer generated random numbers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endParaRPr lang="en-US" b="1" dirty="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v"/>
            </a:pPr>
            <a:r>
              <a:rPr lang="en-US" b="1" dirty="0" smtClean="0">
                <a:solidFill>
                  <a:schemeClr val="bg2">
                    <a:lumMod val="10000"/>
                  </a:schemeClr>
                </a:solidFill>
                <a:latin typeface="Calibri" panose="020F0502020204030204" pitchFamily="34" charset="0"/>
                <a:cs typeface="Calibri" panose="020F0502020204030204" pitchFamily="34" charset="0"/>
              </a:rPr>
              <a:t>Description of the Study: </a:t>
            </a:r>
            <a:r>
              <a:rPr lang="en-US" b="1" dirty="0" smtClean="0">
                <a:solidFill>
                  <a:srgbClr val="FF0000"/>
                </a:solidFill>
                <a:latin typeface="Calibri" panose="020F0502020204030204" pitchFamily="34" charset="0"/>
                <a:cs typeface="Calibri" panose="020F0502020204030204" pitchFamily="34" charset="0"/>
              </a:rPr>
              <a:t>Satisfactory </a:t>
            </a: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a:t>
            </a:r>
            <a:r>
              <a:rPr lang="en-US" dirty="0">
                <a:latin typeface="Calibri" panose="020F0502020204030204" pitchFamily="34" charset="0"/>
                <a:cs typeface="Calibri" panose="020F0502020204030204" pitchFamily="34" charset="0"/>
              </a:rPr>
              <a:t>side effects of  </a:t>
            </a:r>
            <a:r>
              <a:rPr lang="en-US" dirty="0" smtClean="0">
                <a:latin typeface="Calibri" panose="020F0502020204030204" pitchFamily="34" charset="0"/>
                <a:cs typeface="Calibri" panose="020F0502020204030204" pitchFamily="34" charset="0"/>
              </a:rPr>
              <a:t>Evocomab such as the injection reaction and allergic reaction were clearly indicated </a:t>
            </a:r>
            <a:r>
              <a:rPr lang="en-US" dirty="0">
                <a:latin typeface="Calibri" panose="020F0502020204030204" pitchFamily="34" charset="0"/>
                <a:cs typeface="Calibri" panose="020F0502020204030204" pitchFamily="34" charset="0"/>
              </a:rPr>
              <a:t>in a table and the most frequently adverse effects of drugs were presented clearly with </a:t>
            </a:r>
            <a:r>
              <a:rPr lang="en-US" dirty="0" smtClean="0">
                <a:latin typeface="Calibri" panose="020F0502020204030204" pitchFamily="34" charset="0"/>
                <a:cs typeface="Calibri" panose="020F0502020204030204" pitchFamily="34" charset="0"/>
              </a:rPr>
              <a:t>the percentage </a:t>
            </a:r>
            <a:r>
              <a:rPr lang="en-US" dirty="0">
                <a:latin typeface="Calibri" panose="020F0502020204030204" pitchFamily="34" charset="0"/>
                <a:cs typeface="Calibri" panose="020F0502020204030204" pitchFamily="34" charset="0"/>
              </a:rPr>
              <a:t>of patients who experienced those adverse effects</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The </a:t>
            </a:r>
            <a:r>
              <a:rPr lang="en-US" dirty="0">
                <a:latin typeface="Calibri" panose="020F0502020204030204" pitchFamily="34" charset="0"/>
                <a:cs typeface="Calibri" panose="020F0502020204030204" pitchFamily="34" charset="0"/>
              </a:rPr>
              <a:t>duration of the study </a:t>
            </a:r>
            <a:r>
              <a:rPr lang="en-US" dirty="0" smtClean="0">
                <a:latin typeface="Calibri" panose="020F0502020204030204" pitchFamily="34" charset="0"/>
                <a:cs typeface="Calibri" panose="020F0502020204030204" pitchFamily="34" charset="0"/>
              </a:rPr>
              <a:t>was clearly stated</a:t>
            </a:r>
            <a:endParaRPr lang="en-US" b="1" dirty="0" smtClean="0">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dirty="0" smtClean="0">
                <a:latin typeface="Calibri" panose="020F0502020204030204" pitchFamily="34" charset="0"/>
                <a:cs typeface="Calibri" panose="020F0502020204030204" pitchFamily="34" charset="0"/>
              </a:rPr>
              <a:t>pharmacological treatment of Evocomab were clearly stated and  </a:t>
            </a:r>
            <a:r>
              <a:rPr lang="en-US" dirty="0">
                <a:latin typeface="Calibri" panose="020F0502020204030204" pitchFamily="34" charset="0"/>
                <a:cs typeface="Calibri" panose="020F0502020204030204" pitchFamily="34" charset="0"/>
              </a:rPr>
              <a:t>explained </a:t>
            </a:r>
            <a:endParaRPr lang="en-US" b="1" dirty="0" smtClean="0">
              <a:solidFill>
                <a:srgbClr val="FF0000"/>
              </a:solidFill>
              <a:latin typeface="Calibri" panose="020F0502020204030204" pitchFamily="34" charset="0"/>
              <a:cs typeface="Calibri" panose="020F0502020204030204" pitchFamily="34" charset="0"/>
            </a:endParaRPr>
          </a:p>
          <a:p>
            <a:endParaRPr lang="en-US" b="1" dirty="0">
              <a:solidFill>
                <a:srgbClr val="FF0000"/>
              </a:solidFill>
              <a:latin typeface="Calibri" panose="020F0502020204030204" pitchFamily="34" charset="0"/>
              <a:cs typeface="Calibri" panose="020F0502020204030204" pitchFamily="34" charset="0"/>
            </a:endParaRPr>
          </a:p>
          <a:p>
            <a:r>
              <a:rPr lang="en-US" b="1" dirty="0" smtClean="0">
                <a:solidFill>
                  <a:srgbClr val="FF0000"/>
                </a:solidFill>
                <a:latin typeface="Calibri" panose="020F0502020204030204" pitchFamily="34" charset="0"/>
                <a:cs typeface="Calibri" panose="020F0502020204030204" pitchFamily="34" charset="0"/>
              </a:rPr>
              <a:t> </a:t>
            </a:r>
            <a:endParaRPr lang="en-GB" dirty="0">
              <a:solidFill>
                <a:srgbClr val="FF0000"/>
              </a:solidFill>
            </a:endParaRPr>
          </a:p>
        </p:txBody>
      </p:sp>
    </p:spTree>
    <p:extLst>
      <p:ext uri="{BB962C8B-B14F-4D97-AF65-F5344CB8AC3E}">
        <p14:creationId xmlns:p14="http://schemas.microsoft.com/office/powerpoint/2010/main" val="3572792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23" y="457200"/>
            <a:ext cx="9144000" cy="8139151"/>
          </a:xfrm>
          <a:prstGeom prst="rect">
            <a:avLst/>
          </a:prstGeom>
        </p:spPr>
        <p:txBody>
          <a:bodyPr wrap="square">
            <a:spAutoFit/>
          </a:bodyPr>
          <a:lstStyle/>
          <a:p>
            <a:pPr marL="285750" indent="-285750">
              <a:buFont typeface="Wingdings" panose="05000000000000000000" pitchFamily="2" charset="2"/>
              <a:buChar char="v"/>
            </a:pPr>
            <a:r>
              <a:rPr lang="en-US" b="1" dirty="0">
                <a:solidFill>
                  <a:schemeClr val="bg2">
                    <a:lumMod val="10000"/>
                  </a:schemeClr>
                </a:solidFill>
                <a:latin typeface="Calibri" pitchFamily="34" charset="0"/>
              </a:rPr>
              <a:t>Statistical </a:t>
            </a:r>
            <a:r>
              <a:rPr lang="en-US" b="1" dirty="0" smtClean="0">
                <a:solidFill>
                  <a:schemeClr val="bg2">
                    <a:lumMod val="10000"/>
                  </a:schemeClr>
                </a:solidFill>
                <a:latin typeface="Calibri" pitchFamily="34" charset="0"/>
              </a:rPr>
              <a:t>analysis: </a:t>
            </a:r>
            <a:r>
              <a:rPr lang="en-US" b="1" dirty="0" smtClean="0">
                <a:solidFill>
                  <a:srgbClr val="FF0000"/>
                </a:solidFill>
                <a:latin typeface="Calibri" pitchFamily="34" charset="0"/>
              </a:rPr>
              <a:t>Satisfactory</a:t>
            </a: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primary analysis </a:t>
            </a:r>
            <a:r>
              <a:rPr lang="en-US" dirty="0" smtClean="0">
                <a:latin typeface="Calibri" pitchFamily="34" charset="0"/>
              </a:rPr>
              <a:t>of the data was done with an I am of treating the population </a:t>
            </a:r>
            <a:r>
              <a:rPr lang="en-US" dirty="0">
                <a:latin typeface="Calibri" pitchFamily="34" charset="0"/>
              </a:rPr>
              <a:t>which reflects the real clinical population</a:t>
            </a:r>
            <a:endParaRPr lang="en-US" b="1" dirty="0" smtClean="0">
              <a:solidFill>
                <a:srgbClr val="FF0000"/>
              </a:solidFill>
              <a:latin typeface="Calibri" pitchFamily="34" charset="0"/>
            </a:endParaRP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used effective and </a:t>
            </a:r>
            <a:r>
              <a:rPr lang="en-US" dirty="0">
                <a:solidFill>
                  <a:schemeClr val="tx2">
                    <a:lumMod val="50000"/>
                  </a:schemeClr>
                </a:solidFill>
                <a:latin typeface="Calibri" pitchFamily="34" charset="0"/>
              </a:rPr>
              <a:t>Appropriate statistical tests </a:t>
            </a:r>
            <a:r>
              <a:rPr lang="en-US" dirty="0" smtClean="0">
                <a:latin typeface="Calibri" pitchFamily="34" charset="0"/>
              </a:rPr>
              <a:t>to analyze the data</a:t>
            </a:r>
            <a:endParaRPr lang="en-US" b="1" dirty="0" smtClean="0">
              <a:solidFill>
                <a:srgbClr val="FF0000"/>
              </a:solidFill>
              <a:latin typeface="Calibri" pitchFamily="34" charset="0"/>
            </a:endParaRPr>
          </a:p>
          <a:p>
            <a:r>
              <a:rPr lang="en-US" b="1" dirty="0" smtClean="0">
                <a:solidFill>
                  <a:schemeClr val="tx1">
                    <a:lumMod val="95000"/>
                    <a:lumOff val="5000"/>
                  </a:schemeClr>
                </a:solidFill>
                <a:latin typeface="Calibri" pitchFamily="34" charset="0"/>
              </a:rPr>
              <a:t>Synthesis of Data: </a:t>
            </a:r>
            <a:r>
              <a:rPr lang="en-US" b="1" dirty="0" smtClean="0">
                <a:solidFill>
                  <a:srgbClr val="FF0000"/>
                </a:solidFill>
                <a:latin typeface="Calibri" pitchFamily="34" charset="0"/>
              </a:rPr>
              <a:t>Satisfactory </a:t>
            </a:r>
          </a:p>
          <a:p>
            <a:pPr marL="285750" indent="-285750">
              <a:buFont typeface="Wingdings" panose="05000000000000000000" pitchFamily="2" charset="2"/>
              <a:buChar char="Ø"/>
            </a:pPr>
            <a:r>
              <a:rPr lang="en-US" b="1" dirty="0" smtClean="0">
                <a:solidFill>
                  <a:schemeClr val="bg1">
                    <a:lumMod val="50000"/>
                  </a:schemeClr>
                </a:solidFill>
                <a:latin typeface="Calibri" pitchFamily="34" charset="0"/>
              </a:rPr>
              <a:t>The study approach used to answer the research question and prove the hypothesis was concise and clear</a:t>
            </a:r>
          </a:p>
          <a:p>
            <a:pPr marL="285750" indent="-285750">
              <a:buFont typeface="Wingdings" panose="05000000000000000000" pitchFamily="2" charset="2"/>
              <a:buChar char="Ø"/>
            </a:pPr>
            <a:r>
              <a:rPr lang="en-US" dirty="0">
                <a:latin typeface="Calibri" pitchFamily="34" charset="0"/>
              </a:rPr>
              <a:t>All </a:t>
            </a:r>
            <a:r>
              <a:rPr lang="en-US" dirty="0" smtClean="0">
                <a:latin typeface="Calibri" pitchFamily="34" charset="0"/>
              </a:rPr>
              <a:t>results of the study </a:t>
            </a:r>
            <a:r>
              <a:rPr lang="en-US" dirty="0">
                <a:latin typeface="Calibri" pitchFamily="34" charset="0"/>
              </a:rPr>
              <a:t>were </a:t>
            </a:r>
            <a:r>
              <a:rPr lang="en-US" dirty="0" smtClean="0">
                <a:latin typeface="Calibri" pitchFamily="34" charset="0"/>
              </a:rPr>
              <a:t>clearly presented </a:t>
            </a:r>
            <a:r>
              <a:rPr lang="en-US" dirty="0">
                <a:latin typeface="Calibri" pitchFamily="34" charset="0"/>
              </a:rPr>
              <a:t>on </a:t>
            </a:r>
            <a:r>
              <a:rPr lang="en-US" dirty="0" smtClean="0">
                <a:solidFill>
                  <a:schemeClr val="tx1">
                    <a:lumMod val="95000"/>
                    <a:lumOff val="5000"/>
                  </a:schemeClr>
                </a:solidFill>
                <a:latin typeface="Calibri" pitchFamily="34" charset="0"/>
              </a:rPr>
              <a:t>graphs and tables </a:t>
            </a:r>
            <a:r>
              <a:rPr lang="en-US" dirty="0">
                <a:latin typeface="Calibri" pitchFamily="34" charset="0"/>
              </a:rPr>
              <a:t>and they </a:t>
            </a:r>
            <a:r>
              <a:rPr lang="en-US" dirty="0" smtClean="0">
                <a:latin typeface="Calibri" pitchFamily="34" charset="0"/>
              </a:rPr>
              <a:t>were easy to follow and comprehend </a:t>
            </a:r>
            <a:endParaRPr lang="en-US" b="1" dirty="0" smtClean="0">
              <a:solidFill>
                <a:schemeClr val="bg1">
                  <a:lumMod val="50000"/>
                </a:schemeClr>
              </a:solidFill>
              <a:latin typeface="Calibri" pitchFamily="34" charset="0"/>
            </a:endParaRPr>
          </a:p>
          <a:p>
            <a:pPr marL="285750" indent="-285750">
              <a:buFont typeface="Wingdings" panose="05000000000000000000" pitchFamily="2" charset="2"/>
              <a:buChar char="v"/>
            </a:pPr>
            <a:r>
              <a:rPr lang="en-US" b="1" dirty="0" smtClean="0">
                <a:solidFill>
                  <a:schemeClr val="tx1">
                    <a:lumMod val="95000"/>
                    <a:lumOff val="5000"/>
                  </a:schemeClr>
                </a:solidFill>
                <a:latin typeface="Calibri" pitchFamily="34" charset="0"/>
              </a:rPr>
              <a:t>Focus of the study: </a:t>
            </a:r>
            <a:r>
              <a:rPr lang="en-US" b="1" dirty="0" smtClean="0">
                <a:solidFill>
                  <a:srgbClr val="FF0000"/>
                </a:solidFill>
                <a:latin typeface="Calibri" pitchFamily="34" charset="0"/>
              </a:rPr>
              <a:t>Satisfactory</a:t>
            </a:r>
            <a:r>
              <a:rPr lang="en-US" b="1" dirty="0" smtClean="0">
                <a:solidFill>
                  <a:schemeClr val="tx1">
                    <a:lumMod val="95000"/>
                    <a:lumOff val="5000"/>
                  </a:schemeClr>
                </a:solidFill>
                <a:latin typeface="Calibri" pitchFamily="34" charset="0"/>
              </a:rPr>
              <a:t> </a:t>
            </a:r>
          </a:p>
          <a:p>
            <a:pPr marL="285750" indent="-285750">
              <a:buFont typeface="Wingdings" panose="05000000000000000000" pitchFamily="2" charset="2"/>
              <a:buChar char="Ø"/>
            </a:pPr>
            <a:r>
              <a:rPr lang="en-US" dirty="0" smtClean="0">
                <a:solidFill>
                  <a:schemeClr val="tx1">
                    <a:lumMod val="95000"/>
                    <a:lumOff val="5000"/>
                  </a:schemeClr>
                </a:solidFill>
                <a:latin typeface="Calibri" pitchFamily="34" charset="0"/>
              </a:rPr>
              <a:t>The author stated the conclusion clearly and was related to the research question of the study</a:t>
            </a:r>
          </a:p>
          <a:p>
            <a:r>
              <a:rPr lang="en-US" b="1" dirty="0" smtClean="0">
                <a:solidFill>
                  <a:schemeClr val="tx1">
                    <a:lumMod val="95000"/>
                    <a:lumOff val="5000"/>
                  </a:schemeClr>
                </a:solidFill>
                <a:latin typeface="Calibri" pitchFamily="34" charset="0"/>
              </a:rPr>
              <a:t>Application of the study </a:t>
            </a:r>
            <a:endParaRPr lang="en-US" b="1" dirty="0">
              <a:solidFill>
                <a:schemeClr val="tx1">
                  <a:lumMod val="95000"/>
                  <a:lumOff val="5000"/>
                </a:schemeClr>
              </a:solidFill>
              <a:latin typeface="Calibri" pitchFamily="34" charset="0"/>
            </a:endParaRPr>
          </a:p>
          <a:p>
            <a:pPr marL="285750" indent="-285750">
              <a:buFont typeface="Wingdings" panose="05000000000000000000" pitchFamily="2" charset="2"/>
              <a:buChar char="Ø"/>
            </a:pPr>
            <a:r>
              <a:rPr lang="en-US" dirty="0" smtClean="0">
                <a:latin typeface="Calibri" pitchFamily="34" charset="0"/>
              </a:rPr>
              <a:t>The </a:t>
            </a:r>
            <a:r>
              <a:rPr lang="en-US" dirty="0">
                <a:latin typeface="Calibri" pitchFamily="34" charset="0"/>
              </a:rPr>
              <a:t>study has </a:t>
            </a:r>
            <a:r>
              <a:rPr lang="en-US" dirty="0" smtClean="0">
                <a:latin typeface="Calibri" pitchFamily="34" charset="0"/>
              </a:rPr>
              <a:t> was sufficiently presented </a:t>
            </a:r>
            <a:r>
              <a:rPr lang="en-US" dirty="0">
                <a:latin typeface="Calibri" pitchFamily="34" charset="0"/>
              </a:rPr>
              <a:t>this means the sample size is adequate to represent the </a:t>
            </a:r>
            <a:r>
              <a:rPr lang="en-US" dirty="0" smtClean="0">
                <a:latin typeface="Calibri" pitchFamily="34" charset="0"/>
              </a:rPr>
              <a:t>population, however the following limitations were noted:</a:t>
            </a:r>
            <a:endParaRPr lang="en-US" b="1" dirty="0">
              <a:solidFill>
                <a:srgbClr val="FF0000"/>
              </a:solidFill>
              <a:latin typeface="Calibri"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200150" lvl="2" indent="-285750">
              <a:lnSpc>
                <a:spcPct val="115000"/>
              </a:lnSpc>
              <a:spcAft>
                <a:spcPts val="0"/>
              </a:spcAft>
              <a:buFont typeface="Arial" panose="020B0604020202020204" pitchFamily="34" charset="0"/>
              <a:buChar char="•"/>
            </a:pPr>
            <a:r>
              <a:rPr lang="en-US" dirty="0">
                <a:solidFill>
                  <a:srgbClr val="000000"/>
                </a:solidFill>
                <a:latin typeface="Calibri" panose="020F0502020204030204" pitchFamily="34" charset="0"/>
                <a:ea typeface="Calibri" panose="020F0502020204030204" pitchFamily="34" charset="0"/>
              </a:rPr>
              <a:t>Limits evaluation of long term benefits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Underpowered to detect a mortality benefit with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 Due to low cardiovascular mortality rates.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Potential for bias due to manufacturer/sponsor (Amgen) of </a:t>
            </a:r>
            <a:r>
              <a:rPr lang="en-US" dirty="0" err="1">
                <a:solidFill>
                  <a:srgbClr val="000000"/>
                </a:solidFill>
                <a:latin typeface="Calibri" panose="020F0502020204030204" pitchFamily="34" charset="0"/>
                <a:ea typeface="Calibri" panose="020F0502020204030204" pitchFamily="34" charset="0"/>
              </a:rPr>
              <a:t>Evolocumab</a:t>
            </a:r>
            <a:r>
              <a:rPr lang="en-US" dirty="0">
                <a:solidFill>
                  <a:srgbClr val="000000"/>
                </a:solidFill>
                <a:latin typeface="Calibri" panose="020F0502020204030204" pitchFamily="34" charset="0"/>
                <a:ea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rPr>
              <a:t>Rapatha</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skewed. (Mostly male and white)</a:t>
            </a:r>
            <a:r>
              <a:rPr lang="en-US" dirty="0">
                <a:latin typeface="Calibri" panose="020F0502020204030204" pitchFamily="34" charset="0"/>
                <a:ea typeface="Calibri" panose="020F0502020204030204" pitchFamily="34" charset="0"/>
              </a:rPr>
              <a:t>Weakens external validity</a:t>
            </a:r>
            <a:endParaRPr lang="en-GB" dirty="0"/>
          </a:p>
          <a:p>
            <a:endParaRPr lang="en-US" b="1" dirty="0" smtClean="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endParaRPr lang="en-US" b="1" dirty="0" smtClean="0">
              <a:solidFill>
                <a:srgbClr val="FF0000"/>
              </a:solidFill>
              <a:latin typeface="Calibri" pitchFamily="34" charset="0"/>
            </a:endParaRPr>
          </a:p>
          <a:p>
            <a:endParaRPr lang="en-US" b="1" dirty="0">
              <a:solidFill>
                <a:srgbClr val="FF0000"/>
              </a:solidFill>
              <a:latin typeface="Calibri" pitchFamily="34" charset="0"/>
            </a:endParaRPr>
          </a:p>
          <a:p>
            <a:r>
              <a:rPr lang="en-US" b="1" dirty="0" smtClean="0">
                <a:solidFill>
                  <a:schemeClr val="bg2">
                    <a:lumMod val="10000"/>
                  </a:schemeClr>
                </a:solidFill>
                <a:latin typeface="Calibri" pitchFamily="34" charset="0"/>
              </a:rPr>
              <a:t> </a:t>
            </a:r>
            <a:endParaRPr lang="en-GB" dirty="0">
              <a:solidFill>
                <a:schemeClr val="bg2">
                  <a:lumMod val="10000"/>
                </a:schemeClr>
              </a:solidFill>
            </a:endParaRPr>
          </a:p>
        </p:txBody>
      </p:sp>
    </p:spTree>
    <p:extLst>
      <p:ext uri="{BB962C8B-B14F-4D97-AF65-F5344CB8AC3E}">
        <p14:creationId xmlns:p14="http://schemas.microsoft.com/office/powerpoint/2010/main" val="1384232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66799"/>
            <a:ext cx="7740000" cy="2938946"/>
          </a:xfrm>
          <a:prstGeom prst="rect">
            <a:avLst/>
          </a:prstGeom>
        </p:spPr>
        <p:txBody>
          <a:bodyPr>
            <a:spAutoFit/>
          </a:bodyPr>
          <a:lstStyle/>
          <a:p>
            <a:pPr marL="342900" lvl="0" indent="-34290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Limitations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Short duration of follow-up </a:t>
            </a:r>
            <a:endParaRPr lang="en-GB" dirty="0">
              <a:solidFill>
                <a:srgbClr val="000000"/>
              </a:solidFill>
              <a:latin typeface="Calibri" panose="020F0502020204030204" pitchFamily="34" charset="0"/>
              <a:ea typeface="Calibri" panose="020F0502020204030204" pitchFamily="34" charset="0"/>
            </a:endParaRPr>
          </a:p>
          <a:p>
            <a:pPr marL="1143000" lvl="2" indent="-22860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Limits evaluation of long term benefits of Evolocumab.</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Underpowered to detect a mortality benefit with Evolocumab Due to low cardiovascular mortality rates.</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Potential for bias due to manufacturer/sponsor (Amgen) of Evolocumab (</a:t>
            </a:r>
            <a:r>
              <a:rPr lang="en-US" dirty="0" err="1">
                <a:solidFill>
                  <a:srgbClr val="000000"/>
                </a:solidFill>
                <a:latin typeface="Calibri" panose="020F0502020204030204" pitchFamily="34" charset="0"/>
                <a:ea typeface="Calibri" panose="020F0502020204030204" pitchFamily="34" charset="0"/>
              </a:rPr>
              <a:t>Rapatha</a:t>
            </a:r>
            <a:r>
              <a:rPr lang="en-US" dirty="0">
                <a:solidFill>
                  <a:srgbClr val="000000"/>
                </a:solidFill>
                <a:latin typeface="Calibri" panose="020F0502020204030204" pitchFamily="34" charset="0"/>
                <a:ea typeface="Calibri" panose="020F0502020204030204" pitchFamily="34" charset="0"/>
              </a:rPr>
              <a:t>).</a:t>
            </a:r>
            <a:endParaRPr lang="en-GB" dirty="0">
              <a:solidFill>
                <a:srgbClr val="000000"/>
              </a:solidFill>
              <a:latin typeface="Calibri" panose="020F0502020204030204" pitchFamily="34" charset="0"/>
              <a:ea typeface="Calibri" panose="020F0502020204030204" pitchFamily="34" charset="0"/>
            </a:endParaRPr>
          </a:p>
          <a:p>
            <a:pPr marL="742950" lvl="1" indent="-285750">
              <a:lnSpc>
                <a:spcPct val="115000"/>
              </a:lnSpc>
              <a:spcAft>
                <a:spcPts val="0"/>
              </a:spcAft>
              <a:buFont typeface="Wingdings" panose="05000000000000000000" pitchFamily="2" charset="2"/>
              <a:buChar char=""/>
            </a:pPr>
            <a:r>
              <a:rPr lang="en-US" dirty="0">
                <a:solidFill>
                  <a:srgbClr val="000000"/>
                </a:solidFill>
                <a:latin typeface="Calibri" panose="020F0502020204030204" pitchFamily="34" charset="0"/>
                <a:ea typeface="Calibri" panose="020F0502020204030204" pitchFamily="34" charset="0"/>
              </a:rPr>
              <a:t>Baseline characteristics were slightly skewed. (Mostly male and </a:t>
            </a:r>
            <a:r>
              <a:rPr lang="en-US" dirty="0" smtClean="0">
                <a:solidFill>
                  <a:srgbClr val="000000"/>
                </a:solidFill>
                <a:latin typeface="Calibri" panose="020F0502020204030204" pitchFamily="34" charset="0"/>
                <a:ea typeface="Calibri" panose="020F0502020204030204" pitchFamily="34" charset="0"/>
              </a:rPr>
              <a:t>white)</a:t>
            </a:r>
            <a:r>
              <a:rPr lang="en-US" dirty="0" smtClean="0">
                <a:latin typeface="Calibri" panose="020F0502020204030204" pitchFamily="34" charset="0"/>
                <a:ea typeface="Calibri" panose="020F0502020204030204" pitchFamily="34" charset="0"/>
              </a:rPr>
              <a:t>Weakens </a:t>
            </a:r>
            <a:r>
              <a:rPr lang="en-US" dirty="0">
                <a:latin typeface="Calibri" panose="020F0502020204030204" pitchFamily="34" charset="0"/>
                <a:ea typeface="Calibri" panose="020F0502020204030204" pitchFamily="34" charset="0"/>
              </a:rPr>
              <a:t>external validity</a:t>
            </a:r>
            <a:endParaRPr lang="en-GB" dirty="0"/>
          </a:p>
        </p:txBody>
      </p:sp>
    </p:spTree>
    <p:extLst>
      <p:ext uri="{BB962C8B-B14F-4D97-AF65-F5344CB8AC3E}">
        <p14:creationId xmlns:p14="http://schemas.microsoft.com/office/powerpoint/2010/main" val="3471482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a:p>
          <a:p>
            <a:pPr marL="109728" indent="0" algn="ctr">
              <a:buNone/>
            </a:pPr>
            <a:r>
              <a:rPr lang="en-US" sz="4800" dirty="0" smtClean="0"/>
              <a:t>THANK YOU</a:t>
            </a:r>
          </a:p>
          <a:p>
            <a:pPr algn="ctr"/>
            <a:endParaRPr lang="en-US" dirty="0"/>
          </a:p>
          <a:p>
            <a:pPr algn="ctr"/>
            <a:endParaRPr lang="en-US" dirty="0"/>
          </a:p>
        </p:txBody>
      </p:sp>
    </p:spTree>
    <p:extLst>
      <p:ext uri="{BB962C8B-B14F-4D97-AF65-F5344CB8AC3E}">
        <p14:creationId xmlns:p14="http://schemas.microsoft.com/office/powerpoint/2010/main" val="9402665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8696</TotalTime>
  <Words>1756</Words>
  <Application>Microsoft Office PowerPoint</Application>
  <PresentationFormat>On-screen Show (4:3)</PresentationFormat>
  <Paragraphs>247</Paragraphs>
  <Slides>32</Slides>
  <Notes>15</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Urban</vt:lpstr>
      <vt:lpstr>PowerPoint Presentation</vt:lpstr>
      <vt:lpstr>Background information </vt:lpstr>
      <vt:lpstr>Background information </vt:lpstr>
      <vt:lpstr>PowerPoint Presentation</vt:lpstr>
      <vt:lpstr>PowerPoint Presentation</vt:lpstr>
      <vt:lpstr>PowerPoint Presentation</vt:lpstr>
      <vt:lpstr>PowerPoint Presentation</vt:lpstr>
      <vt:lpstr>PowerPoint Presentation</vt:lpstr>
      <vt:lpstr>Outcomes </vt:lpstr>
      <vt:lpstr>Interventions </vt:lpstr>
      <vt:lpstr>Method </vt:lpstr>
      <vt:lpstr>PowerPoint Presentation</vt:lpstr>
      <vt:lpstr>Statistical Analysis  </vt:lpstr>
      <vt:lpstr>Results </vt:lpstr>
      <vt:lpstr>PowerPoint Presentation</vt:lpstr>
      <vt:lpstr>PowerPoint Presentation</vt:lpstr>
      <vt:lpstr>PowerPoint Presentation</vt:lpstr>
      <vt:lpstr>Results </vt:lpstr>
      <vt:lpstr>PowerPoint Presentation</vt:lpstr>
      <vt:lpstr>Results </vt:lpstr>
      <vt:lpstr>Primary and secondary efficacy endpoint</vt:lpstr>
      <vt:lpstr>PowerPoint Presentation</vt:lpstr>
      <vt:lpstr>Adverse  Events </vt:lpstr>
      <vt:lpstr> </vt:lpstr>
      <vt:lpstr>Laboratory Test </vt:lpstr>
      <vt:lpstr>Discussion </vt:lpstr>
      <vt:lpstr>Conclusion </vt:lpstr>
      <vt:lpstr>Critique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 bari</dc:creator>
  <cp:lastModifiedBy>TOSHIBA</cp:lastModifiedBy>
  <cp:revision>343</cp:revision>
  <cp:lastPrinted>2018-09-30T19:45:23Z</cp:lastPrinted>
  <dcterms:created xsi:type="dcterms:W3CDTF">2006-08-16T00:00:00Z</dcterms:created>
  <dcterms:modified xsi:type="dcterms:W3CDTF">2018-12-07T22:06:58Z</dcterms:modified>
</cp:coreProperties>
</file>